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1" r:id="rId4"/>
    <p:sldId id="269" r:id="rId5"/>
    <p:sldId id="270" r:id="rId6"/>
    <p:sldId id="267" r:id="rId7"/>
    <p:sldId id="268" r:id="rId8"/>
    <p:sldId id="273" r:id="rId9"/>
    <p:sldId id="275" r:id="rId10"/>
    <p:sldId id="259" r:id="rId11"/>
    <p:sldId id="276" r:id="rId12"/>
    <p:sldId id="274" r:id="rId13"/>
    <p:sldId id="277" r:id="rId14"/>
  </p:sldIdLst>
  <p:sldSz cx="9144000" cy="6858000" type="screen4x3"/>
  <p:notesSz cx="6794500" cy="9906000"/>
  <p:custDataLst>
    <p:tags r:id="rId17"/>
  </p:custDataLst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8080"/>
    <a:srgbClr val="B2B2B2"/>
    <a:srgbClr val="B4CEEC"/>
    <a:srgbClr val="4A7199"/>
    <a:srgbClr val="C0C0C0"/>
    <a:srgbClr val="66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2" autoAdjust="0"/>
    <p:restoredTop sz="94660"/>
  </p:normalViewPr>
  <p:slideViewPr>
    <p:cSldViewPr>
      <p:cViewPr>
        <p:scale>
          <a:sx n="100" d="100"/>
          <a:sy n="100" d="100"/>
        </p:scale>
        <p:origin x="-5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820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5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49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5" y="9409749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69F3A7C9-D9F6-4055-8FB5-3430578F8B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5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668"/>
            <a:ext cx="5436236" cy="4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49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5" y="9409749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C177A058-32D8-41A7-AB43-000B8528C0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A2030A-AEE0-47F1-88AB-D00B8DF005D8}" type="slidenum">
              <a:rPr lang="da-DK" smtClean="0"/>
              <a:pPr/>
              <a:t>8</a:t>
            </a:fld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A2030A-AEE0-47F1-88AB-D00B8DF005D8}" type="slidenum">
              <a:rPr lang="da-DK" smtClean="0"/>
              <a:pPr/>
              <a:t>9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sp>
        <p:nvSpPr>
          <p:cNvPr id="5" name="Rectangle 67"/>
          <p:cNvSpPr>
            <a:spLocks noChangeArrowheads="1"/>
          </p:cNvSpPr>
          <p:nvPr userDrawn="1"/>
        </p:nvSpPr>
        <p:spPr bwMode="auto">
          <a:xfrm>
            <a:off x="3132138" y="5589588"/>
            <a:ext cx="5616575" cy="576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sp>
        <p:nvSpPr>
          <p:cNvPr id="6" name="Rectangle 54"/>
          <p:cNvSpPr>
            <a:spLocks noChangeArrowheads="1"/>
          </p:cNvSpPr>
          <p:nvPr userDrawn="1"/>
        </p:nvSpPr>
        <p:spPr bwMode="auto">
          <a:xfrm>
            <a:off x="755650" y="1341438"/>
            <a:ext cx="2376488" cy="48244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0650" y="5568950"/>
            <a:ext cx="954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Frutiger Linotype"/>
              </a:rPr>
              <a:t>USI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98600"/>
            <a:ext cx="21431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3071813"/>
            <a:ext cx="21764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643438"/>
            <a:ext cx="2160588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0"/>
          <p:cNvSpPr>
            <a:spLocks noChangeArrowheads="1"/>
          </p:cNvSpPr>
          <p:nvPr userDrawn="1"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pic>
        <p:nvPicPr>
          <p:cNvPr id="12" name="Picture 13" descr="Logo_USI_generale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3"/>
          <p:cNvSpPr>
            <a:spLocks noChangeArrowheads="1"/>
          </p:cNvSpPr>
          <p:nvPr userDrawn="1"/>
        </p:nvSpPr>
        <p:spPr bwMode="auto">
          <a:xfrm>
            <a:off x="1143000" y="333375"/>
            <a:ext cx="7350125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sp>
        <p:nvSpPr>
          <p:cNvPr id="14" name="Rectangle 84"/>
          <p:cNvSpPr>
            <a:spLocks noChangeArrowheads="1"/>
          </p:cNvSpPr>
          <p:nvPr userDrawn="1"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endParaRPr lang="en-US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276475"/>
            <a:ext cx="7780363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2276475"/>
            <a:ext cx="37925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8" y="2276475"/>
            <a:ext cx="37925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2751165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2500306"/>
            <a:ext cx="2751165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34000"/>
            <a:ext cx="5486400" cy="4381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2"/>
            <a:ext cx="5486400" cy="3829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600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CEE392-E914-42AB-A2F8-36D895886E88}" type="datetimeFigureOut">
              <a:rPr lang="da-DK" smtClean="0"/>
              <a:pPr/>
              <a:t>25-11-2010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51D4C2-141E-4BAD-AF5B-B83E9AA4F1AF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/>
          </a:p>
        </p:txBody>
      </p:sp>
      <p:sp>
        <p:nvSpPr>
          <p:cNvPr id="21" name="Rectangle 131"/>
          <p:cNvSpPr>
            <a:spLocks noChangeArrowheads="1"/>
          </p:cNvSpPr>
          <p:nvPr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/>
          </a:p>
        </p:txBody>
      </p:sp>
      <p:sp>
        <p:nvSpPr>
          <p:cNvPr id="1028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38275"/>
            <a:ext cx="78152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1029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276475"/>
            <a:ext cx="773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  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CH"/>
          </a:p>
        </p:txBody>
      </p:sp>
      <p:sp>
        <p:nvSpPr>
          <p:cNvPr id="3201" name="Rectangle 129"/>
          <p:cNvSpPr>
            <a:spLocks noChangeArrowheads="1"/>
          </p:cNvSpPr>
          <p:nvPr/>
        </p:nvSpPr>
        <p:spPr bwMode="auto">
          <a:xfrm>
            <a:off x="468313" y="115888"/>
            <a:ext cx="5759450" cy="1008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CH"/>
          </a:p>
        </p:txBody>
      </p:sp>
      <p:sp>
        <p:nvSpPr>
          <p:cNvPr id="13" name="TextBox 12"/>
          <p:cNvSpPr txBox="1"/>
          <p:nvPr/>
        </p:nvSpPr>
        <p:spPr>
          <a:xfrm>
            <a:off x="468313" y="6181725"/>
            <a:ext cx="696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Frutiger Linotype"/>
              </a:rPr>
              <a:t>USI</a:t>
            </a:r>
          </a:p>
        </p:txBody>
      </p:sp>
      <p:pic>
        <p:nvPicPr>
          <p:cNvPr id="1033" name="Picture 13" descr="Logo_USI_generale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8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>
          <a:solidFill>
            <a:srgbClr val="8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>
          <a:solidFill>
            <a:srgbClr val="8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>
          <a:solidFill>
            <a:srgbClr val="8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133601"/>
            <a:ext cx="5086350" cy="57532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Edizione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2011 – 2012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341438"/>
            <a:ext cx="5399088" cy="93503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52120" y="4509120"/>
            <a:ext cx="3024336" cy="5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 in yourself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815262" cy="692150"/>
          </a:xfrm>
        </p:spPr>
        <p:txBody>
          <a:bodyPr/>
          <a:lstStyle/>
          <a:p>
            <a:pPr eaLnBrk="1" hangingPunct="1"/>
            <a:r>
              <a:rPr lang="en-GB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Docenti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</a:t>
            </a:r>
          </a:p>
        </p:txBody>
      </p:sp>
      <p:pic>
        <p:nvPicPr>
          <p:cNvPr id="6147" name="Picture 3" descr="\\usi\dfs\Utenti\S\saporitc\My Documents\interfaces\07_facul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996"/>
            <a:ext cx="3672408" cy="24473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87624" y="1700808"/>
            <a:ext cx="2448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Erik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Larsen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Co-Director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Strategic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1052736"/>
            <a:ext cx="24482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Gianluca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Colombo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Co-Director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Entrepreneurship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8184" y="141277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Giuseppe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Arbia</a:t>
            </a: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Visiting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Quantitative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2564904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Filippo Carlo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Wezel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Organization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3728" y="3861048"/>
            <a:ext cx="2448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Gianluca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Carnabuci</a:t>
            </a: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Assistant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Professor</a:t>
            </a: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Organization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7864" y="2852936"/>
            <a:ext cx="2448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François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Degeorge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285293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Alessandro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Lomi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Organization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2" y="4797152"/>
            <a:ext cx="27363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Paulo </a:t>
            </a:r>
            <a:r>
              <a:rPr lang="it-IT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Gonçalves</a:t>
            </a: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Director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Humanitarian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Logistics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Management</a:t>
            </a:r>
          </a:p>
          <a:p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Associate Professor </a:t>
            </a:r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endParaRPr lang="it-IT" sz="14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1400" i="1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Operations</a:t>
            </a:r>
            <a:r>
              <a:rPr lang="it-IT" sz="14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242" y="332656"/>
            <a:ext cx="7815262" cy="692150"/>
          </a:xfrm>
        </p:spPr>
        <p:txBody>
          <a:bodyPr/>
          <a:lstStyle/>
          <a:p>
            <a:pPr eaLnBrk="1" hangingPunct="1"/>
            <a:r>
              <a:rPr lang="en-GB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Selezione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Ammissione</a:t>
            </a: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128807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Requisiti: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 anni di esperienza lavorativa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Diploma di Laurea/</a:t>
            </a:r>
            <a:r>
              <a:rPr lang="it-CH" sz="160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Bachelor</a:t>
            </a: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qualsiasi disciplina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Saranno considerate anche alcune candidature senza diploma di Laurea, ma con una significativa esperienza professionale</a:t>
            </a:r>
            <a:endParaRPr lang="it-IT" sz="1600" dirty="0" smtClean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2589872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Ammissione: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160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</a:t>
            </a: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160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</a:t>
            </a: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1600" i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(disponibile su www.emba.usi.ch)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Curriculum Vitae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Lettera Motivazionale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lettere di referenze di responsabili e/o colleghi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Certificato del diploma di Laurea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5301208"/>
            <a:ext cx="2736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CH" sz="2000" b="1" dirty="0" err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Deadline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l">
              <a:buFont typeface="Wingdings" pitchFamily="2" charset="2"/>
              <a:buChar char="ü"/>
            </a:pPr>
            <a:r>
              <a:rPr lang="it-CH" sz="1800" b="1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1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Aprile 2011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560" y="4293096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Selezione:</a:t>
            </a:r>
          </a:p>
          <a:p>
            <a:pPr algn="l">
              <a:buFont typeface="Wingdings" pitchFamily="2" charset="2"/>
              <a:buChar char="ü"/>
            </a:pPr>
            <a:r>
              <a:rPr lang="it-CH" sz="160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L’ammissione è subordinata anche al superamento di un colloquio </a:t>
            </a:r>
            <a:endParaRPr lang="it-CH" sz="1600" i="1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8144" y="263691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CH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documentazione dovrà essere inviata a emba@usi.ch</a:t>
            </a:r>
            <a:endParaRPr lang="it-IT" sz="1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1" name="Picture 2" descr="\\usi\dfs\Utenti\S\saporitc\My Documents\interfaces\04_news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5588"/>
            <a:ext cx="3456384" cy="2301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15262" cy="692150"/>
          </a:xfrm>
        </p:spPr>
        <p:txBody>
          <a:bodyPr/>
          <a:lstStyle/>
          <a:p>
            <a:r>
              <a:rPr lang="it-CH" sz="3600" dirty="0" smtClean="0"/>
              <a:t>Contatti</a:t>
            </a:r>
            <a:endParaRPr lang="it-IT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0113" y="1700808"/>
            <a:ext cx="33838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0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b="1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Gianluca Colombo 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i="1" kern="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Co-Director</a:t>
            </a:r>
            <a:r>
              <a:rPr lang="it-CH" sz="2000" i="1" kern="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Executive MBA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gianluca.colombo@usi.ch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it-CH" sz="2000" b="1" i="1" kern="0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0513" y="1700808"/>
            <a:ext cx="33838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0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b="1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Erik Larsen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i="1" kern="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Co-Director</a:t>
            </a:r>
            <a:r>
              <a:rPr lang="it-CH" sz="2000" i="1" kern="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Executive MBA</a:t>
            </a:r>
          </a:p>
          <a:p>
            <a:pPr marL="514350" marR="0" lvl="0" indent="-514350" algn="l" defTabSz="914400" eaLnBrk="0" latinLnBrk="0" hangingPunct="0">
              <a:lnSpc>
                <a:spcPct val="9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it-CH" sz="2000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erik.larsen@usi.ch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it-CH" sz="2000" b="1" i="1" kern="0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3573016"/>
            <a:ext cx="38884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0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b="1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Cristina Saporiti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CH" sz="2000" i="1" kern="0" dirty="0" err="1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it-CH" sz="2000" i="1" kern="0" dirty="0" smtClean="0">
                <a:solidFill>
                  <a:srgbClr val="808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Manager Executive MBA</a:t>
            </a:r>
          </a:p>
          <a:p>
            <a:pPr marL="514350" indent="-51435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CH" sz="2000" kern="0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cristina.saporiti@usi.ch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it-CH" sz="2000" b="1" i="1" kern="0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Picture 2" descr="\\usi\dfs\Utenti\S\saporitc\My Documents\interfaces\06_location_v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73734"/>
            <a:ext cx="3696810" cy="246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3728" y="3356992"/>
            <a:ext cx="64087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0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it-CH" sz="2000" b="1" i="1" kern="0" dirty="0" smtClean="0">
              <a:solidFill>
                <a:srgbClr val="808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CH" sz="2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\\usi\dfs\Utenti\S\saporitc\My Documents\campus_di_lugano\stabili\sl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04756" cy="45365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“Lugano: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attractive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location in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international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business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.”</a:t>
            </a:r>
            <a:endParaRPr lang="it-IT" sz="2400" b="1" i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10951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Join </a:t>
            </a:r>
            <a:r>
              <a:rPr lang="it-CH" sz="2400" b="1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us</a:t>
            </a:r>
            <a:r>
              <a:rPr lang="it-CH" sz="24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it-IT" sz="2400" b="1" i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Picture 3" descr="\\usi\dfs\Utenti\S\saporitc\My Documents\interfaces\01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5109" cy="508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08658"/>
            <a:ext cx="7815262" cy="69215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 EMBA 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824"/>
            <a:ext cx="7560319" cy="3810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IT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 un </a:t>
            </a:r>
            <a:r>
              <a:rPr lang="it-IT" sz="3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EMBA</a:t>
            </a:r>
            <a:r>
              <a:rPr lang="it-IT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perché	 all’</a:t>
            </a:r>
            <a:r>
              <a:rPr lang="it-IT" sz="3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</a:t>
            </a:r>
            <a:r>
              <a:rPr lang="it-IT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 adesso?</a:t>
            </a:r>
            <a:endParaRPr lang="it-IT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Struttura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Curriculum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Docenti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Ammissione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Contatti</a:t>
            </a:r>
            <a:endParaRPr lang="it-IT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it-IT" sz="1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it-IT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. </a:t>
            </a:r>
          </a:p>
          <a:p>
            <a:pPr>
              <a:lnSpc>
                <a:spcPct val="90000"/>
              </a:lnSpc>
            </a:pPr>
            <a:endParaRPr lang="it-IT" sz="1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2" name="Picture 4" descr="\\usi\dfs\Utenti\S\saporitc\My Documents\interfaces\02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31225"/>
            <a:ext cx="3910658" cy="260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24744"/>
            <a:ext cx="7815262" cy="692150"/>
          </a:xfrm>
        </p:spPr>
        <p:txBody>
          <a:bodyPr/>
          <a:lstStyle/>
          <a:p>
            <a:pPr eaLnBrk="1" hangingPunct="1"/>
            <a:r>
              <a:rPr lang="en-GB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</a:t>
            </a:r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 EMBA e </a:t>
            </a:r>
            <a:r>
              <a:rPr lang="en-GB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</a:t>
            </a:r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all’USI</a:t>
            </a:r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38981" y="1772816"/>
            <a:ext cx="7737475" cy="4176464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Rapida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crescita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docenti e studenti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Corpo docente interamente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internazionale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 esperienza di insegnamento nelle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migliori scuole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di consulenza in contesti aziendali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internazionali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 indispensabile per completare l’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offerta formativa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della Facoltà di scienze economiche dell’USI</a:t>
            </a:r>
            <a:endParaRPr lang="it-IT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Territorio in una posizione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strategica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 il Nord e Sud dell’Europa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EMBA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è compatibile con le esigenze di chi intende conseguire un MBA senza abbandonare l’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attività lavorativa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aula di dimensioni ridotte consente un’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effettiva interazione </a:t>
            </a:r>
            <a:b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cura del partecipante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Accesso ad un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Network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it-CH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Alumni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internazionale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q"/>
            </a:pPr>
            <a:endParaRPr lang="it-CH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it-IT" sz="1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it-IT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. </a:t>
            </a:r>
          </a:p>
          <a:p>
            <a:pPr>
              <a:lnSpc>
                <a:spcPct val="90000"/>
              </a:lnSpc>
            </a:pPr>
            <a:endParaRPr lang="it-IT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52736"/>
            <a:ext cx="7815262" cy="692150"/>
          </a:xfrm>
        </p:spPr>
        <p:txBody>
          <a:bodyPr/>
          <a:lstStyle/>
          <a:p>
            <a:pPr eaLnBrk="1" hangingPunct="1"/>
            <a:r>
              <a:rPr lang="en-GB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</a:t>
            </a:r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adesso</a:t>
            </a:r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00808"/>
            <a:ext cx="7737475" cy="3810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 oggi un EMBA è un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it-CH" sz="2000" b="1" dirty="0" err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lang="it-IT" sz="2000" b="1" dirty="0" smtClean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Perché nel periodo economico difficile nel quale ci troviamo il miglior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investimento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è quello su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stessi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aziende hanno un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ritorno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sull’investimento nel breve periodo e non solo nel lungo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formula </a:t>
            </a:r>
            <a:r>
              <a:rPr lang="it-CH" sz="2000" b="1" dirty="0" err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win-win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partecipante-azienda</a:t>
            </a:r>
            <a:endParaRPr lang="it-CH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manager velocizzano il proprio percorso di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carriera 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all’interno delle aziende dove operano o </a:t>
            </a:r>
            <a:r>
              <a:rPr lang="it-CH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ri-orientano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loro carriera al di fuori puntando ad altri ruoli manageriali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Rafforzano il proprio patrimonio di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conoscenze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competenze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si preparano a svolgere meglio il loro ruolo manageriale in un contesto </a:t>
            </a:r>
            <a:r>
              <a:rPr lang="it-CH" sz="20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nazionale</a:t>
            </a:r>
            <a:r>
              <a:rPr lang="it-CH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ed internazionale</a:t>
            </a:r>
            <a:endParaRPr lang="it-CH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1800" dirty="0" smtClean="0"/>
              <a:t> </a:t>
            </a:r>
          </a:p>
          <a:p>
            <a:pPr>
              <a:lnSpc>
                <a:spcPct val="90000"/>
              </a:lnSpc>
            </a:pPr>
            <a:endParaRPr lang="it-IT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76"/>
          <p:cNvGrpSpPr/>
          <p:nvPr/>
        </p:nvGrpSpPr>
        <p:grpSpPr>
          <a:xfrm>
            <a:off x="2555177" y="-675456"/>
            <a:ext cx="3845628" cy="6446520"/>
            <a:chOff x="5544575" y="581728"/>
            <a:chExt cx="3111745" cy="6012651"/>
          </a:xfrm>
          <a:scene3d>
            <a:camera prst="perspectiveRelaxedModerately" fov="5100000">
              <a:rot lat="18600000" lon="0" rev="0"/>
            </a:camera>
            <a:lightRig rig="threePt" dir="t">
              <a:rot lat="0" lon="0" rev="0"/>
            </a:lightRig>
          </a:scene3d>
        </p:grpSpPr>
        <p:grpSp>
          <p:nvGrpSpPr>
            <p:cNvPr id="3" name="Gruppe 64"/>
            <p:cNvGrpSpPr/>
            <p:nvPr/>
          </p:nvGrpSpPr>
          <p:grpSpPr>
            <a:xfrm rot="5400000">
              <a:off x="4292987" y="2231047"/>
              <a:ext cx="6012651" cy="2714014"/>
              <a:chOff x="252924" y="2033077"/>
              <a:chExt cx="8589523" cy="3093399"/>
            </a:xfrm>
            <a:solidFill>
              <a:schemeClr val="bg1"/>
            </a:solidFill>
          </p:grpSpPr>
          <p:sp>
            <p:nvSpPr>
              <p:cNvPr id="98" name="Pentagon 97"/>
              <p:cNvSpPr/>
              <p:nvPr/>
            </p:nvSpPr>
            <p:spPr>
              <a:xfrm>
                <a:off x="252924" y="2033077"/>
                <a:ext cx="8589523" cy="3093399"/>
              </a:xfrm>
              <a:prstGeom prst="homePlate">
                <a:avLst>
                  <a:gd name="adj" fmla="val 21509"/>
                </a:avLst>
              </a:prstGeom>
              <a:solidFill>
                <a:schemeClr val="bg1"/>
              </a:solidFill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extrusionH="381000"/>
            </p:spPr>
            <p:txBody>
              <a:bodyPr anchor="ctr"/>
              <a:lstStyle/>
              <a:p>
                <a:pPr algn="ctr">
                  <a:defRPr/>
                </a:pPr>
                <a:endParaRPr lang="da-DK" sz="4000" kern="0">
                  <a:solidFill>
                    <a:schemeClr val="bg1"/>
                  </a:solidFill>
                  <a:latin typeface="Calibri"/>
                </a:endParaRPr>
              </a:p>
            </p:txBody>
          </p:sp>
          <p:grpSp>
            <p:nvGrpSpPr>
              <p:cNvPr id="4" name="Gruppe 28"/>
              <p:cNvGrpSpPr/>
              <p:nvPr/>
            </p:nvGrpSpPr>
            <p:grpSpPr>
              <a:xfrm>
                <a:off x="2661507" y="2075212"/>
                <a:ext cx="5173031" cy="3012355"/>
                <a:chOff x="2661507" y="2130354"/>
                <a:chExt cx="5173031" cy="2422187"/>
              </a:xfrm>
              <a:grpFill/>
            </p:grpSpPr>
            <p:cxnSp>
              <p:nvCxnSpPr>
                <p:cNvPr id="100" name="Lige forbindelse 99"/>
                <p:cNvCxnSpPr/>
                <p:nvPr/>
              </p:nvCxnSpPr>
              <p:spPr>
                <a:xfrm rot="5400000">
                  <a:off x="1455277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Lige forbindelse 104"/>
                <p:cNvCxnSpPr/>
                <p:nvPr/>
              </p:nvCxnSpPr>
              <p:spPr>
                <a:xfrm rot="5400000">
                  <a:off x="4076693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Lige forbindelse 119"/>
                <p:cNvCxnSpPr/>
                <p:nvPr/>
              </p:nvCxnSpPr>
              <p:spPr>
                <a:xfrm rot="5400000">
                  <a:off x="6618580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kstboks 89"/>
            <p:cNvSpPr txBox="1"/>
            <p:nvPr/>
          </p:nvSpPr>
          <p:spPr>
            <a:xfrm>
              <a:off x="5923325" y="4972049"/>
              <a:ext cx="886174" cy="545418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2012</a:t>
              </a:r>
              <a:endParaRPr lang="da-DK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Tekstboks 90"/>
            <p:cNvSpPr txBox="1"/>
            <p:nvPr/>
          </p:nvSpPr>
          <p:spPr>
            <a:xfrm>
              <a:off x="5903625" y="3009085"/>
              <a:ext cx="896551" cy="1464017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endParaRPr lang="da-D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da-DK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2012	</a:t>
              </a:r>
            </a:p>
            <a:p>
              <a:pPr algn="ctr"/>
              <a:endParaRPr lang="da-DK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2" name="Tekstboks 91"/>
            <p:cNvSpPr txBox="1"/>
            <p:nvPr/>
          </p:nvSpPr>
          <p:spPr>
            <a:xfrm>
              <a:off x="5544575" y="1267747"/>
              <a:ext cx="1643677" cy="1004718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		</a:t>
              </a:r>
            </a:p>
            <a:p>
              <a:pPr algn="ctr"/>
              <a:r>
                <a:rPr lang="da-DK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2011	</a:t>
              </a:r>
              <a:endParaRPr lang="da-D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uppe 346"/>
          <p:cNvGrpSpPr>
            <a:grpSpLocks/>
          </p:cNvGrpSpPr>
          <p:nvPr/>
        </p:nvGrpSpPr>
        <p:grpSpPr bwMode="auto">
          <a:xfrm>
            <a:off x="4018664" y="3473234"/>
            <a:ext cx="2281528" cy="1755966"/>
            <a:chOff x="3889659" y="2301382"/>
            <a:chExt cx="715645" cy="550966"/>
          </a:xfrm>
        </p:grpSpPr>
        <p:sp>
          <p:nvSpPr>
            <p:cNvPr id="140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6" name="Gruppe 244"/>
            <p:cNvGrpSpPr>
              <a:grpSpLocks/>
            </p:cNvGrpSpPr>
            <p:nvPr/>
          </p:nvGrpSpPr>
          <p:grpSpPr bwMode="auto">
            <a:xfrm>
              <a:off x="4005954" y="2301382"/>
              <a:ext cx="508897" cy="507268"/>
              <a:chOff x="2329190" y="3175056"/>
              <a:chExt cx="2131782" cy="2124956"/>
            </a:xfrm>
          </p:grpSpPr>
          <p:grpSp>
            <p:nvGrpSpPr>
              <p:cNvPr id="7" name="Gruppe 242"/>
              <p:cNvGrpSpPr>
                <a:grpSpLocks/>
              </p:cNvGrpSpPr>
              <p:nvPr/>
            </p:nvGrpSpPr>
            <p:grpSpPr bwMode="auto">
              <a:xfrm>
                <a:off x="2346750" y="3175056"/>
                <a:ext cx="2114222" cy="2114322"/>
                <a:chOff x="2346750" y="3175056"/>
                <a:chExt cx="2114222" cy="2114322"/>
              </a:xfrm>
            </p:grpSpPr>
            <p:sp>
              <p:nvSpPr>
                <p:cNvPr id="144" name="Ellipse 143"/>
                <p:cNvSpPr/>
                <p:nvPr/>
              </p:nvSpPr>
              <p:spPr bwMode="auto">
                <a:xfrm rot="20679756">
                  <a:off x="2346750" y="3175056"/>
                  <a:ext cx="2114222" cy="21143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9BBB59">
                        <a:shade val="51000"/>
                        <a:satMod val="130000"/>
                      </a:srgbClr>
                    </a:gs>
                    <a:gs pos="83000">
                      <a:srgbClr val="C0FF4D"/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45" name="Ellipse 144"/>
                <p:cNvSpPr/>
                <p:nvPr/>
              </p:nvSpPr>
              <p:spPr bwMode="auto">
                <a:xfrm>
                  <a:off x="2687376" y="3208960"/>
                  <a:ext cx="1500231" cy="11474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fontAlgn="auto">
                    <a:spcBef>
                      <a:spcPts val="0"/>
                    </a:spcBef>
                    <a:spcAft>
                      <a:spcPts val="0"/>
                    </a:spcAft>
                    <a:buFont typeface="Calibri" pitchFamily="-97" charset="0"/>
                    <a:buAutoNum type="arabicPeriod"/>
                    <a:defRPr/>
                  </a:pPr>
                  <a:endParaRPr lang="da-DK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3" name="Måne 142"/>
              <p:cNvSpPr/>
              <p:nvPr/>
            </p:nvSpPr>
            <p:spPr bwMode="auto">
              <a:xfrm rot="16552097">
                <a:off x="2882229" y="3903077"/>
                <a:ext cx="843896" cy="194997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Gruppe 188"/>
          <p:cNvGrpSpPr>
            <a:grpSpLocks/>
          </p:cNvGrpSpPr>
          <p:nvPr/>
        </p:nvGrpSpPr>
        <p:grpSpPr bwMode="auto">
          <a:xfrm>
            <a:off x="5004048" y="2132856"/>
            <a:ext cx="1104257" cy="1118728"/>
            <a:chOff x="3262312" y="2393945"/>
            <a:chExt cx="1293813" cy="1400817"/>
          </a:xfrm>
        </p:grpSpPr>
        <p:grpSp>
          <p:nvGrpSpPr>
            <p:cNvPr id="9" name="Gruppe 128"/>
            <p:cNvGrpSpPr>
              <a:grpSpLocks/>
            </p:cNvGrpSpPr>
            <p:nvPr/>
          </p:nvGrpSpPr>
          <p:grpSpPr bwMode="auto">
            <a:xfrm>
              <a:off x="3262312" y="2393944"/>
              <a:ext cx="1293813" cy="1400818"/>
              <a:chOff x="2257732" y="2455102"/>
              <a:chExt cx="1293692" cy="1400618"/>
            </a:xfrm>
          </p:grpSpPr>
          <p:sp>
            <p:nvSpPr>
              <p:cNvPr id="149" name="Ellipse 148"/>
              <p:cNvSpPr/>
              <p:nvPr/>
            </p:nvSpPr>
            <p:spPr bwMode="auto">
              <a:xfrm>
                <a:off x="2278503" y="3596339"/>
                <a:ext cx="1185740" cy="25938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10" name="Gruppe 90"/>
              <p:cNvGrpSpPr>
                <a:grpSpLocks/>
              </p:cNvGrpSpPr>
              <p:nvPr/>
            </p:nvGrpSpPr>
            <p:grpSpPr bwMode="auto">
              <a:xfrm>
                <a:off x="2257732" y="2455102"/>
                <a:ext cx="1293692" cy="1293844"/>
                <a:chOff x="428742" y="3317708"/>
                <a:chExt cx="492200" cy="492258"/>
              </a:xfrm>
            </p:grpSpPr>
            <p:sp>
              <p:nvSpPr>
                <p:cNvPr id="151" name="Ellipse 150"/>
                <p:cNvSpPr/>
                <p:nvPr/>
              </p:nvSpPr>
              <p:spPr bwMode="auto">
                <a:xfrm>
                  <a:off x="428742" y="3317708"/>
                  <a:ext cx="492200" cy="49225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/>
                    </a:gs>
                    <a:gs pos="99000">
                      <a:srgbClr val="FFC000"/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2" name="Ellipse 151"/>
                <p:cNvSpPr/>
                <p:nvPr/>
              </p:nvSpPr>
              <p:spPr bwMode="auto">
                <a:xfrm>
                  <a:off x="499824" y="3336825"/>
                  <a:ext cx="360787" cy="2664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8" name="Måne 147"/>
            <p:cNvSpPr/>
            <p:nvPr/>
          </p:nvSpPr>
          <p:spPr bwMode="auto">
            <a:xfrm rot="16570711">
              <a:off x="3577342" y="2838256"/>
              <a:ext cx="564537" cy="1186762"/>
            </a:xfrm>
            <a:prstGeom prst="moon">
              <a:avLst>
                <a:gd name="adj" fmla="val 18201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1" name="Gruppe 72"/>
          <p:cNvGrpSpPr>
            <a:grpSpLocks/>
          </p:cNvGrpSpPr>
          <p:nvPr/>
        </p:nvGrpSpPr>
        <p:grpSpPr bwMode="auto">
          <a:xfrm>
            <a:off x="4283968" y="1196752"/>
            <a:ext cx="944645" cy="957744"/>
            <a:chOff x="6632133" y="307975"/>
            <a:chExt cx="1365810" cy="1454438"/>
          </a:xfrm>
        </p:grpSpPr>
        <p:grpSp>
          <p:nvGrpSpPr>
            <p:cNvPr id="12" name="Gruppe 69"/>
            <p:cNvGrpSpPr>
              <a:grpSpLocks/>
            </p:cNvGrpSpPr>
            <p:nvPr/>
          </p:nvGrpSpPr>
          <p:grpSpPr bwMode="auto">
            <a:xfrm>
              <a:off x="6632133" y="307975"/>
              <a:ext cx="1365810" cy="1335088"/>
              <a:chOff x="6886656" y="4742888"/>
              <a:chExt cx="1365297" cy="1335810"/>
            </a:xfrm>
          </p:grpSpPr>
          <p:sp>
            <p:nvSpPr>
              <p:cNvPr id="162" name="Ellipse 161"/>
              <p:cNvSpPr/>
              <p:nvPr/>
            </p:nvSpPr>
            <p:spPr bwMode="auto">
              <a:xfrm>
                <a:off x="6886656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3" name="Måne 64"/>
              <p:cNvSpPr/>
              <p:nvPr/>
            </p:nvSpPr>
            <p:spPr bwMode="auto">
              <a:xfrm rot="16552097">
                <a:off x="7295809" y="5110022"/>
                <a:ext cx="645832" cy="12664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4" name="Ellipse 163"/>
              <p:cNvSpPr/>
              <p:nvPr/>
            </p:nvSpPr>
            <p:spPr bwMode="auto">
              <a:xfrm>
                <a:off x="7169577" y="4785783"/>
                <a:ext cx="983882" cy="721257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40000"/>
                      <a:lumOff val="60000"/>
                      <a:alpha val="0"/>
                    </a:srgbClr>
                  </a:gs>
                  <a:gs pos="100000">
                    <a:sysClr val="window" lastClr="FFFFFF">
                      <a:alpha val="77000"/>
                    </a:sys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161" name="Ellipse 160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5" name="Tekstboks 164"/>
          <p:cNvSpPr txBox="1"/>
          <p:nvPr/>
        </p:nvSpPr>
        <p:spPr>
          <a:xfrm>
            <a:off x="4355976" y="1340768"/>
            <a:ext cx="8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</a:rPr>
              <a:t>Core Courses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66" name="Tekstboks 165"/>
          <p:cNvSpPr txBox="1"/>
          <p:nvPr/>
        </p:nvSpPr>
        <p:spPr>
          <a:xfrm>
            <a:off x="5141535" y="239127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 smtClean="0"/>
              <a:t>Core </a:t>
            </a:r>
          </a:p>
          <a:p>
            <a:pPr algn="ctr"/>
            <a:r>
              <a:rPr lang="da-DK" sz="1200" b="1" dirty="0" smtClean="0"/>
              <a:t>Courses</a:t>
            </a:r>
          </a:p>
        </p:txBody>
      </p:sp>
      <p:sp>
        <p:nvSpPr>
          <p:cNvPr id="167" name="Tekstboks 166"/>
          <p:cNvSpPr txBox="1"/>
          <p:nvPr/>
        </p:nvSpPr>
        <p:spPr>
          <a:xfrm>
            <a:off x="4499992" y="3645024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>
                <a:solidFill>
                  <a:schemeClr val="bg1"/>
                </a:solidFill>
              </a:rPr>
              <a:t>Advanced Courses</a:t>
            </a:r>
          </a:p>
          <a:p>
            <a:pPr algn="ctr"/>
            <a:r>
              <a:rPr lang="da-DK" sz="1600" b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da-DK" sz="1600" b="1" dirty="0" smtClean="0">
                <a:solidFill>
                  <a:schemeClr val="bg1"/>
                </a:solidFill>
              </a:rPr>
              <a:t>Project Work</a:t>
            </a:r>
            <a:endParaRPr lang="da-DK" sz="1600" b="1" dirty="0">
              <a:solidFill>
                <a:schemeClr val="bg1"/>
              </a:solidFill>
            </a:endParaRPr>
          </a:p>
        </p:txBody>
      </p:sp>
      <p:sp>
        <p:nvSpPr>
          <p:cNvPr id="171" name="Pentagon 170"/>
          <p:cNvSpPr/>
          <p:nvPr/>
        </p:nvSpPr>
        <p:spPr>
          <a:xfrm>
            <a:off x="673953" y="1412776"/>
            <a:ext cx="2457887" cy="1224136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Arial Narrow" pitchFamily="-97" charset="0"/>
            </a:endParaRPr>
          </a:p>
        </p:txBody>
      </p:sp>
      <p:sp>
        <p:nvSpPr>
          <p:cNvPr id="172" name="Tekstboks 171"/>
          <p:cNvSpPr txBox="1"/>
          <p:nvPr/>
        </p:nvSpPr>
        <p:spPr>
          <a:xfrm>
            <a:off x="636413" y="1426479"/>
            <a:ext cx="184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b="1" dirty="0" smtClean="0"/>
              <a:t>INIZIA A MAGGIO 2011</a:t>
            </a:r>
            <a:endParaRPr lang="da-DK" sz="1200" b="1" dirty="0"/>
          </a:p>
        </p:txBody>
      </p:sp>
      <p:sp>
        <p:nvSpPr>
          <p:cNvPr id="174" name="Pentagon 173"/>
          <p:cNvSpPr/>
          <p:nvPr/>
        </p:nvSpPr>
        <p:spPr>
          <a:xfrm>
            <a:off x="158622" y="3666418"/>
            <a:ext cx="2457887" cy="98671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Arial Narrow" pitchFamily="-97" charset="0"/>
            </a:endParaRPr>
          </a:p>
        </p:txBody>
      </p:sp>
      <p:sp>
        <p:nvSpPr>
          <p:cNvPr id="175" name="Tekstboks 174"/>
          <p:cNvSpPr txBox="1"/>
          <p:nvPr/>
        </p:nvSpPr>
        <p:spPr>
          <a:xfrm>
            <a:off x="35496" y="3717032"/>
            <a:ext cx="2358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TERMINA  AD OTTOBRE 2012</a:t>
            </a:r>
            <a:endParaRPr lang="da-DK" sz="1200" b="1" dirty="0"/>
          </a:p>
        </p:txBody>
      </p:sp>
      <p:sp>
        <p:nvSpPr>
          <p:cNvPr id="176" name="Tekstboks 175"/>
          <p:cNvSpPr txBox="1"/>
          <p:nvPr/>
        </p:nvSpPr>
        <p:spPr>
          <a:xfrm>
            <a:off x="611560" y="1693257"/>
            <a:ext cx="2222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200" dirty="0" smtClean="0"/>
              <a:t>18 MESI PART-TIME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4 GIORNI AL MESE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14 MODULI DA 4 GIORNI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3 MESI DI PROJECT WORK</a:t>
            </a:r>
          </a:p>
          <a:p>
            <a:endParaRPr lang="da-DK" sz="1200" dirty="0"/>
          </a:p>
        </p:txBody>
      </p:sp>
      <p:sp>
        <p:nvSpPr>
          <p:cNvPr id="177" name="Pentagon 176"/>
          <p:cNvSpPr/>
          <p:nvPr/>
        </p:nvSpPr>
        <p:spPr>
          <a:xfrm rot="10800000">
            <a:off x="6428791" y="2322834"/>
            <a:ext cx="2573690" cy="890142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5400000" scaled="1"/>
            <a:tileRect/>
          </a:gra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Arial Narrow" pitchFamily="-97" charset="0"/>
            </a:endParaRPr>
          </a:p>
        </p:txBody>
      </p:sp>
      <p:sp>
        <p:nvSpPr>
          <p:cNvPr id="178" name="Tekstboks 177"/>
          <p:cNvSpPr txBox="1"/>
          <p:nvPr/>
        </p:nvSpPr>
        <p:spPr>
          <a:xfrm>
            <a:off x="6626862" y="2348880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LEZIONI CAMPUS DI LUGANO</a:t>
            </a:r>
            <a:endParaRPr lang="da-DK" sz="1200" b="1" dirty="0"/>
          </a:p>
        </p:txBody>
      </p:sp>
      <p:sp>
        <p:nvSpPr>
          <p:cNvPr id="179" name="Tekstboks 178"/>
          <p:cNvSpPr txBox="1"/>
          <p:nvPr/>
        </p:nvSpPr>
        <p:spPr>
          <a:xfrm>
            <a:off x="7020272" y="2564904"/>
            <a:ext cx="199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200" dirty="0" smtClean="0"/>
              <a:t>DAL GIOVEDI alle 10 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 ALLA DOMENICA alle 15</a:t>
            </a:r>
          </a:p>
          <a:p>
            <a:pPr>
              <a:buFont typeface="Arial" pitchFamily="34" charset="0"/>
              <a:buChar char="•"/>
            </a:pPr>
            <a:endParaRPr lang="da-DK" sz="1200" dirty="0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419872" y="260648"/>
            <a:ext cx="244827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Struttura</a:t>
            </a:r>
            <a:endParaRPr lang="en-GB" sz="3600" b="1" dirty="0" smtClean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kstboks 175"/>
          <p:cNvSpPr txBox="1"/>
          <p:nvPr/>
        </p:nvSpPr>
        <p:spPr>
          <a:xfrm>
            <a:off x="179512" y="3933056"/>
            <a:ext cx="228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200" dirty="0" smtClean="0"/>
              <a:t>10 CORSI FONDAMENTALI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4 CORSI AVANZATI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/>
              <a:t>PIATTAFORMA E-LEARNING</a:t>
            </a:r>
            <a:endParaRPr lang="da-DK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 34"/>
          <p:cNvGraphicFramePr>
            <a:graphicFrameLocks noGrp="1"/>
          </p:cNvGraphicFramePr>
          <p:nvPr/>
        </p:nvGraphicFramePr>
        <p:xfrm>
          <a:off x="683568" y="1124744"/>
          <a:ext cx="828092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1080120"/>
                <a:gridCol w="1080120"/>
                <a:gridCol w="1152128"/>
                <a:gridCol w="1224136"/>
                <a:gridCol w="1008112"/>
                <a:gridCol w="1224137"/>
              </a:tblGrid>
              <a:tr h="340787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PRIMA DEL MODULO </a:t>
                      </a:r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FASE PREPARATORIA PER IL PRIMO BLOCCO</a:t>
                      </a:r>
                      <a:endParaRPr lang="da-DK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</a:tr>
              <a:tr h="340787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Primo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MESE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8:30 – 10:30</a:t>
                      </a:r>
                      <a:endParaRPr lang="it-IT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10:00 – 12:30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12:30-13:30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8:30 – 10:30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15:30 – 17:30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19:00 – 22:00</a:t>
                      </a:r>
                      <a:endParaRPr lang="it-IT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26538">
                <a:tc>
                  <a:txBody>
                    <a:bodyPr/>
                    <a:lstStyle/>
                    <a:p>
                      <a:pPr algn="l"/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GIOVEDI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VENERDI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SABATO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DOMENICA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2373065" y="1783849"/>
            <a:ext cx="6554911" cy="1357119"/>
            <a:chOff x="2373065" y="1783849"/>
            <a:chExt cx="6554911" cy="1357119"/>
          </a:xfrm>
        </p:grpSpPr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7812360" y="2132856"/>
              <a:ext cx="1115616" cy="276999"/>
              <a:chOff x="1227755" y="3279023"/>
              <a:chExt cx="2128837" cy="270232"/>
            </a:xfrm>
          </p:grpSpPr>
          <p:sp>
            <p:nvSpPr>
              <p:cNvPr id="46" name="Rektangel 56"/>
              <p:cNvSpPr>
                <a:spLocks noChangeArrowheads="1"/>
              </p:cNvSpPr>
              <p:nvPr/>
            </p:nvSpPr>
            <p:spPr bwMode="auto">
              <a:xfrm>
                <a:off x="1227755" y="3338511"/>
                <a:ext cx="2128837" cy="20478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19608" name="Rektangel 63"/>
              <p:cNvSpPr>
                <a:spLocks noChangeArrowheads="1"/>
              </p:cNvSpPr>
              <p:nvPr/>
            </p:nvSpPr>
            <p:spPr bwMode="auto">
              <a:xfrm>
                <a:off x="1547812" y="3279023"/>
                <a:ext cx="1652590" cy="270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DINNER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373065" y="2132856"/>
              <a:ext cx="1766887" cy="276999"/>
              <a:chOff x="3668713" y="3898893"/>
              <a:chExt cx="1766887" cy="277001"/>
            </a:xfrm>
          </p:grpSpPr>
          <p:sp>
            <p:nvSpPr>
              <p:cNvPr id="58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19602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5796136" y="2492896"/>
              <a:ext cx="1728192" cy="276225"/>
              <a:chOff x="2135188" y="2169159"/>
              <a:chExt cx="3592512" cy="304699"/>
            </a:xfrm>
          </p:grpSpPr>
          <p:sp>
            <p:nvSpPr>
              <p:cNvPr id="62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19600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33" name="Group 56"/>
            <p:cNvGrpSpPr>
              <a:grpSpLocks/>
            </p:cNvGrpSpPr>
            <p:nvPr/>
          </p:nvGrpSpPr>
          <p:grpSpPr bwMode="auto">
            <a:xfrm>
              <a:off x="2373065" y="2492896"/>
              <a:ext cx="1766887" cy="276999"/>
              <a:chOff x="3668713" y="3898896"/>
              <a:chExt cx="1766887" cy="277001"/>
            </a:xfrm>
          </p:grpSpPr>
          <p:sp>
            <p:nvSpPr>
              <p:cNvPr id="34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35" name="Rektangel 63"/>
              <p:cNvSpPr>
                <a:spLocks noChangeArrowheads="1"/>
              </p:cNvSpPr>
              <p:nvPr/>
            </p:nvSpPr>
            <p:spPr bwMode="auto">
              <a:xfrm>
                <a:off x="3732213" y="3898896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37" name="Group 56"/>
            <p:cNvGrpSpPr>
              <a:grpSpLocks/>
            </p:cNvGrpSpPr>
            <p:nvPr/>
          </p:nvGrpSpPr>
          <p:grpSpPr bwMode="auto">
            <a:xfrm>
              <a:off x="2373065" y="2852936"/>
              <a:ext cx="1766887" cy="276999"/>
              <a:chOff x="3668713" y="3898893"/>
              <a:chExt cx="1766887" cy="277001"/>
            </a:xfrm>
          </p:grpSpPr>
          <p:sp>
            <p:nvSpPr>
              <p:cNvPr id="38" name="Rektangel 54"/>
              <p:cNvSpPr>
                <a:spLocks noChangeArrowheads="1"/>
              </p:cNvSpPr>
              <p:nvPr/>
            </p:nvSpPr>
            <p:spPr bwMode="auto">
              <a:xfrm>
                <a:off x="3668713" y="3941768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40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41" name="Group 60"/>
            <p:cNvGrpSpPr>
              <a:grpSpLocks/>
            </p:cNvGrpSpPr>
            <p:nvPr/>
          </p:nvGrpSpPr>
          <p:grpSpPr bwMode="auto">
            <a:xfrm>
              <a:off x="5796136" y="1784623"/>
              <a:ext cx="1728192" cy="276225"/>
              <a:chOff x="2135188" y="2169159"/>
              <a:chExt cx="3592512" cy="304699"/>
            </a:xfrm>
          </p:grpSpPr>
          <p:sp>
            <p:nvSpPr>
              <p:cNvPr id="43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49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50" name="Group 60"/>
            <p:cNvGrpSpPr>
              <a:grpSpLocks/>
            </p:cNvGrpSpPr>
            <p:nvPr/>
          </p:nvGrpSpPr>
          <p:grpSpPr bwMode="auto">
            <a:xfrm>
              <a:off x="5796136" y="2132856"/>
              <a:ext cx="1728192" cy="276225"/>
              <a:chOff x="2135188" y="2169159"/>
              <a:chExt cx="3592512" cy="304699"/>
            </a:xfrm>
          </p:grpSpPr>
          <p:sp>
            <p:nvSpPr>
              <p:cNvPr id="51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52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60" name="Group 60"/>
            <p:cNvGrpSpPr>
              <a:grpSpLocks/>
            </p:cNvGrpSpPr>
            <p:nvPr/>
          </p:nvGrpSpPr>
          <p:grpSpPr bwMode="auto">
            <a:xfrm>
              <a:off x="5796136" y="2852936"/>
              <a:ext cx="864096" cy="276225"/>
              <a:chOff x="2135188" y="2169159"/>
              <a:chExt cx="3592512" cy="304699"/>
            </a:xfrm>
          </p:grpSpPr>
          <p:sp>
            <p:nvSpPr>
              <p:cNvPr id="61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63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36" name="Group 56"/>
            <p:cNvGrpSpPr>
              <a:grpSpLocks/>
            </p:cNvGrpSpPr>
            <p:nvPr/>
          </p:nvGrpSpPr>
          <p:grpSpPr bwMode="auto">
            <a:xfrm>
              <a:off x="3347864" y="1783849"/>
              <a:ext cx="830783" cy="276999"/>
              <a:chOff x="3668713" y="3898893"/>
              <a:chExt cx="1766887" cy="277001"/>
            </a:xfrm>
          </p:grpSpPr>
          <p:sp>
            <p:nvSpPr>
              <p:cNvPr id="39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42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sp>
          <p:nvSpPr>
            <p:cNvPr id="67" name="Rektangel 56"/>
            <p:cNvSpPr>
              <a:spLocks noChangeArrowheads="1"/>
            </p:cNvSpPr>
            <p:nvPr/>
          </p:nvSpPr>
          <p:spPr bwMode="auto">
            <a:xfrm>
              <a:off x="4499992" y="184482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56" name="Rektangel 56"/>
            <p:cNvSpPr>
              <a:spLocks noChangeArrowheads="1"/>
            </p:cNvSpPr>
            <p:nvPr/>
          </p:nvSpPr>
          <p:spPr bwMode="auto">
            <a:xfrm>
              <a:off x="4499992" y="220486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57" name="Rektangel 56"/>
            <p:cNvSpPr>
              <a:spLocks noChangeArrowheads="1"/>
            </p:cNvSpPr>
            <p:nvPr/>
          </p:nvSpPr>
          <p:spPr bwMode="auto">
            <a:xfrm>
              <a:off x="4499992" y="256490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64" name="Rektangel 56"/>
            <p:cNvSpPr>
              <a:spLocks noChangeArrowheads="1"/>
            </p:cNvSpPr>
            <p:nvPr/>
          </p:nvSpPr>
          <p:spPr bwMode="auto">
            <a:xfrm>
              <a:off x="4499992" y="292494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aphicFrame>
        <p:nvGraphicFramePr>
          <p:cNvPr id="65" name="Tabel 34"/>
          <p:cNvGraphicFramePr>
            <a:graphicFrameLocks noGrp="1"/>
          </p:cNvGraphicFramePr>
          <p:nvPr/>
        </p:nvGraphicFramePr>
        <p:xfrm>
          <a:off x="683568" y="3429000"/>
          <a:ext cx="828092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1080120"/>
                <a:gridCol w="1080120"/>
                <a:gridCol w="1152128"/>
                <a:gridCol w="1224136"/>
                <a:gridCol w="1008112"/>
                <a:gridCol w="1224137"/>
              </a:tblGrid>
              <a:tr h="340787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 I BLOCCHI </a:t>
                      </a:r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da-DK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FASE PREPARATORIA PER IL SECONDO BLOCCO</a:t>
                      </a:r>
                      <a:endParaRPr lang="da-DK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a-DK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B2B2B2"/>
                    </a:solidFill>
                  </a:tcPr>
                </a:tc>
              </a:tr>
              <a:tr h="340787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Secondo MESE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8:30 – 10:30</a:t>
                      </a:r>
                      <a:endParaRPr lang="it-IT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10:00 – 12:30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12:30-13:30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8:30 – 10:30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 smtClean="0">
                          <a:solidFill>
                            <a:schemeClr val="bg1"/>
                          </a:solidFill>
                        </a:rPr>
                        <a:t>15:30 – 17:30</a:t>
                      </a: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19:00 – 22:00</a:t>
                      </a:r>
                      <a:endParaRPr lang="it-IT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009593"/>
                        </a:gs>
                        <a:gs pos="100000">
                          <a:srgbClr val="00F3F0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26538">
                <a:tc>
                  <a:txBody>
                    <a:bodyPr/>
                    <a:lstStyle/>
                    <a:p>
                      <a:pPr algn="l"/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GIOVEDI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VENERDI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SABATO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DOMENICA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0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DOPO IL MODULO </a:t>
                      </a:r>
                      <a:r>
                        <a:rPr lang="da-DK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itchFamily="2" charset="2"/>
                        </a:rPr>
                        <a:t> ESAMI PER C1 E C2 E PREPARAZIONE PER IL SECONDO MODULO</a:t>
                      </a:r>
                      <a:endParaRPr lang="da-DK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a-DK" sz="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2339752" y="4077072"/>
            <a:ext cx="6554911" cy="1357119"/>
            <a:chOff x="2373065" y="1783849"/>
            <a:chExt cx="6554911" cy="1357119"/>
          </a:xfrm>
        </p:grpSpPr>
        <p:grpSp>
          <p:nvGrpSpPr>
            <p:cNvPr id="70" name="Group 52"/>
            <p:cNvGrpSpPr>
              <a:grpSpLocks/>
            </p:cNvGrpSpPr>
            <p:nvPr/>
          </p:nvGrpSpPr>
          <p:grpSpPr bwMode="auto">
            <a:xfrm>
              <a:off x="7812360" y="2132856"/>
              <a:ext cx="1115616" cy="276999"/>
              <a:chOff x="1227755" y="3279023"/>
              <a:chExt cx="2128837" cy="270232"/>
            </a:xfrm>
          </p:grpSpPr>
          <p:sp>
            <p:nvSpPr>
              <p:cNvPr id="99" name="Rektangel 56"/>
              <p:cNvSpPr>
                <a:spLocks noChangeArrowheads="1"/>
              </p:cNvSpPr>
              <p:nvPr/>
            </p:nvSpPr>
            <p:spPr bwMode="auto">
              <a:xfrm>
                <a:off x="1227755" y="3338511"/>
                <a:ext cx="2128837" cy="20478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100" name="Rektangel 63"/>
              <p:cNvSpPr>
                <a:spLocks noChangeArrowheads="1"/>
              </p:cNvSpPr>
              <p:nvPr/>
            </p:nvSpPr>
            <p:spPr bwMode="auto">
              <a:xfrm>
                <a:off x="1547812" y="3279023"/>
                <a:ext cx="1652590" cy="270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DINNER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1" name="Group 56"/>
            <p:cNvGrpSpPr>
              <a:grpSpLocks/>
            </p:cNvGrpSpPr>
            <p:nvPr/>
          </p:nvGrpSpPr>
          <p:grpSpPr bwMode="auto">
            <a:xfrm>
              <a:off x="2373065" y="2132856"/>
              <a:ext cx="1766887" cy="276999"/>
              <a:chOff x="3668713" y="3898893"/>
              <a:chExt cx="1766887" cy="277001"/>
            </a:xfrm>
          </p:grpSpPr>
          <p:sp>
            <p:nvSpPr>
              <p:cNvPr id="97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98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2" name="Group 60"/>
            <p:cNvGrpSpPr>
              <a:grpSpLocks/>
            </p:cNvGrpSpPr>
            <p:nvPr/>
          </p:nvGrpSpPr>
          <p:grpSpPr bwMode="auto">
            <a:xfrm>
              <a:off x="5796136" y="2492896"/>
              <a:ext cx="1728192" cy="276225"/>
              <a:chOff x="2135188" y="2169159"/>
              <a:chExt cx="3592512" cy="304699"/>
            </a:xfrm>
          </p:grpSpPr>
          <p:sp>
            <p:nvSpPr>
              <p:cNvPr id="95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96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3" name="Group 56"/>
            <p:cNvGrpSpPr>
              <a:grpSpLocks/>
            </p:cNvGrpSpPr>
            <p:nvPr/>
          </p:nvGrpSpPr>
          <p:grpSpPr bwMode="auto">
            <a:xfrm>
              <a:off x="2373065" y="2492896"/>
              <a:ext cx="1766887" cy="276999"/>
              <a:chOff x="3668713" y="3898896"/>
              <a:chExt cx="1766887" cy="277001"/>
            </a:xfrm>
          </p:grpSpPr>
          <p:sp>
            <p:nvSpPr>
              <p:cNvPr id="93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94" name="Rektangel 63"/>
              <p:cNvSpPr>
                <a:spLocks noChangeArrowheads="1"/>
              </p:cNvSpPr>
              <p:nvPr/>
            </p:nvSpPr>
            <p:spPr bwMode="auto">
              <a:xfrm>
                <a:off x="3732213" y="3898896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4" name="Group 56"/>
            <p:cNvGrpSpPr>
              <a:grpSpLocks/>
            </p:cNvGrpSpPr>
            <p:nvPr/>
          </p:nvGrpSpPr>
          <p:grpSpPr bwMode="auto">
            <a:xfrm>
              <a:off x="2373065" y="2852936"/>
              <a:ext cx="1766887" cy="276999"/>
              <a:chOff x="3668713" y="3898893"/>
              <a:chExt cx="1766887" cy="277001"/>
            </a:xfrm>
          </p:grpSpPr>
          <p:sp>
            <p:nvSpPr>
              <p:cNvPr id="91" name="Rektangel 54"/>
              <p:cNvSpPr>
                <a:spLocks noChangeArrowheads="1"/>
              </p:cNvSpPr>
              <p:nvPr/>
            </p:nvSpPr>
            <p:spPr bwMode="auto">
              <a:xfrm>
                <a:off x="3668713" y="3941768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92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5" name="Group 60"/>
            <p:cNvGrpSpPr>
              <a:grpSpLocks/>
            </p:cNvGrpSpPr>
            <p:nvPr/>
          </p:nvGrpSpPr>
          <p:grpSpPr bwMode="auto">
            <a:xfrm>
              <a:off x="5796136" y="1784623"/>
              <a:ext cx="1728192" cy="276225"/>
              <a:chOff x="2135188" y="2169159"/>
              <a:chExt cx="3592512" cy="304699"/>
            </a:xfrm>
          </p:grpSpPr>
          <p:sp>
            <p:nvSpPr>
              <p:cNvPr id="89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90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6" name="Group 60"/>
            <p:cNvGrpSpPr>
              <a:grpSpLocks/>
            </p:cNvGrpSpPr>
            <p:nvPr/>
          </p:nvGrpSpPr>
          <p:grpSpPr bwMode="auto">
            <a:xfrm>
              <a:off x="5796136" y="2132856"/>
              <a:ext cx="1728192" cy="276225"/>
              <a:chOff x="2135188" y="2169159"/>
              <a:chExt cx="3592512" cy="304699"/>
            </a:xfrm>
          </p:grpSpPr>
          <p:sp>
            <p:nvSpPr>
              <p:cNvPr id="87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88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7" name="Group 60"/>
            <p:cNvGrpSpPr>
              <a:grpSpLocks/>
            </p:cNvGrpSpPr>
            <p:nvPr/>
          </p:nvGrpSpPr>
          <p:grpSpPr bwMode="auto">
            <a:xfrm>
              <a:off x="5796136" y="2852936"/>
              <a:ext cx="864096" cy="276225"/>
              <a:chOff x="2135188" y="2169159"/>
              <a:chExt cx="3592512" cy="304699"/>
            </a:xfrm>
          </p:grpSpPr>
          <p:sp>
            <p:nvSpPr>
              <p:cNvPr id="85" name="Rektangel 57"/>
              <p:cNvSpPr>
                <a:spLocks noChangeArrowheads="1"/>
              </p:cNvSpPr>
              <p:nvPr/>
            </p:nvSpPr>
            <p:spPr bwMode="auto">
              <a:xfrm>
                <a:off x="2135188" y="2228698"/>
                <a:ext cx="3592512" cy="2223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4FF600"/>
                  </a:gs>
                </a:gsLst>
                <a:lin ang="16200000" scaled="0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/>
                <a:r>
                  <a:rPr lang="en-US" sz="1200" b="1" noProof="1" smtClean="0">
                    <a:solidFill>
                      <a:srgbClr val="FFFFFF"/>
                    </a:solidFill>
                    <a:latin typeface="Calibri" pitchFamily="-108" charset="0"/>
                  </a:rPr>
                  <a:t>C2</a:t>
                </a:r>
                <a:endParaRPr lang="en-US" sz="12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86" name="Rektangel 63"/>
              <p:cNvSpPr>
                <a:spLocks noChangeArrowheads="1"/>
              </p:cNvSpPr>
              <p:nvPr/>
            </p:nvSpPr>
            <p:spPr bwMode="auto">
              <a:xfrm>
                <a:off x="2330699" y="2169159"/>
                <a:ext cx="3225929" cy="304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endParaRPr lang="en-US" sz="1200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3347864" y="1783849"/>
              <a:ext cx="830783" cy="276999"/>
              <a:chOff x="3668713" y="3898893"/>
              <a:chExt cx="1766887" cy="277001"/>
            </a:xfrm>
          </p:grpSpPr>
          <p:sp>
            <p:nvSpPr>
              <p:cNvPr id="83" name="Rektangel 54"/>
              <p:cNvSpPr>
                <a:spLocks noChangeArrowheads="1"/>
              </p:cNvSpPr>
              <p:nvPr/>
            </p:nvSpPr>
            <p:spPr bwMode="auto">
              <a:xfrm>
                <a:off x="3668713" y="3941761"/>
                <a:ext cx="1766887" cy="223839"/>
              </a:xfrm>
              <a:prstGeom prst="rect">
                <a:avLst/>
              </a:prstGeom>
              <a:gradFill rotWithShape="1">
                <a:gsLst>
                  <a:gs pos="0">
                    <a:srgbClr val="124B90"/>
                  </a:gs>
                  <a:gs pos="100000">
                    <a:srgbClr val="74F4FF"/>
                  </a:gs>
                </a:gsLst>
                <a:lin ang="16200000"/>
              </a:gradFill>
              <a:ln w="9525">
                <a:solidFill>
                  <a:srgbClr val="227088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08" charset="0"/>
                  <a:buAutoNum type="arabicPeriod"/>
                </a:pPr>
                <a:endParaRPr lang="en-US" sz="1400" b="1" noProof="1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  <p:sp>
            <p:nvSpPr>
              <p:cNvPr id="84" name="Rektangel 63"/>
              <p:cNvSpPr>
                <a:spLocks noChangeArrowheads="1"/>
              </p:cNvSpPr>
              <p:nvPr/>
            </p:nvSpPr>
            <p:spPr bwMode="auto">
              <a:xfrm>
                <a:off x="3732213" y="3898893"/>
                <a:ext cx="1652587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solidFill>
                      <a:schemeClr val="bg1"/>
                    </a:solidFill>
                    <a:latin typeface="Calibri" pitchFamily="-108" charset="0"/>
                    <a:cs typeface="Arial" charset="0"/>
                  </a:rPr>
                  <a:t>C1</a:t>
                </a:r>
                <a:endParaRPr lang="en-US" sz="1200" b="1" noProof="1">
                  <a:solidFill>
                    <a:schemeClr val="bg1"/>
                  </a:solidFill>
                  <a:latin typeface="Calibri" pitchFamily="-108" charset="0"/>
                  <a:cs typeface="Arial" charset="0"/>
                </a:endParaRPr>
              </a:p>
            </p:txBody>
          </p:sp>
        </p:grpSp>
        <p:sp>
          <p:nvSpPr>
            <p:cNvPr id="79" name="Rektangel 56"/>
            <p:cNvSpPr>
              <a:spLocks noChangeArrowheads="1"/>
            </p:cNvSpPr>
            <p:nvPr/>
          </p:nvSpPr>
          <p:spPr bwMode="auto">
            <a:xfrm>
              <a:off x="4499992" y="184482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80" name="Rektangel 56"/>
            <p:cNvSpPr>
              <a:spLocks noChangeArrowheads="1"/>
            </p:cNvSpPr>
            <p:nvPr/>
          </p:nvSpPr>
          <p:spPr bwMode="auto">
            <a:xfrm>
              <a:off x="4499992" y="220486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81" name="Rektangel 56"/>
            <p:cNvSpPr>
              <a:spLocks noChangeArrowheads="1"/>
            </p:cNvSpPr>
            <p:nvPr/>
          </p:nvSpPr>
          <p:spPr bwMode="auto">
            <a:xfrm>
              <a:off x="4499992" y="256490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82" name="Rektangel 56"/>
            <p:cNvSpPr>
              <a:spLocks noChangeArrowheads="1"/>
            </p:cNvSpPr>
            <p:nvPr/>
          </p:nvSpPr>
          <p:spPr bwMode="auto">
            <a:xfrm>
              <a:off x="4499992" y="2924944"/>
              <a:ext cx="971600" cy="21602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indent="-342900" algn="ctr"/>
              <a:r>
                <a:rPr lang="en-US" sz="1400" b="1" noProof="1" smtClean="0">
                  <a:solidFill>
                    <a:srgbClr val="FFFFFF"/>
                  </a:solidFill>
                  <a:latin typeface="Calibri" pitchFamily="-108" charset="0"/>
                </a:rPr>
                <a:t>LUNCH</a:t>
              </a:r>
              <a:endParaRPr lang="en-US" sz="1400" b="1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3419872" y="260648"/>
            <a:ext cx="244827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Struttura</a:t>
            </a:r>
            <a:endParaRPr lang="en-GB" sz="3600" b="1" dirty="0" smtClean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40"/>
          <p:cNvGrpSpPr/>
          <p:nvPr/>
        </p:nvGrpSpPr>
        <p:grpSpPr>
          <a:xfrm>
            <a:off x="515367" y="3610860"/>
            <a:ext cx="8593137" cy="384234"/>
            <a:chOff x="315913" y="3610860"/>
            <a:chExt cx="11110185" cy="38423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5" name="AutoShape 252"/>
            <p:cNvSpPr>
              <a:spLocks noChangeArrowheads="1"/>
            </p:cNvSpPr>
            <p:nvPr/>
          </p:nvSpPr>
          <p:spPr bwMode="auto">
            <a:xfrm flipV="1">
              <a:off x="6108154" y="3610860"/>
              <a:ext cx="2516505" cy="384234"/>
            </a:xfrm>
            <a:prstGeom prst="chevron">
              <a:avLst>
                <a:gd name="adj" fmla="val 1912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96" name="AutoShape 252"/>
            <p:cNvSpPr>
              <a:spLocks noChangeArrowheads="1"/>
            </p:cNvSpPr>
            <p:nvPr/>
          </p:nvSpPr>
          <p:spPr bwMode="auto">
            <a:xfrm flipV="1">
              <a:off x="3298598" y="3610860"/>
              <a:ext cx="2697162" cy="384234"/>
            </a:xfrm>
            <a:prstGeom prst="chevron">
              <a:avLst>
                <a:gd name="adj" fmla="val 1912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11" name="AutoShape 250"/>
            <p:cNvSpPr>
              <a:spLocks noChangeArrowheads="1"/>
            </p:cNvSpPr>
            <p:nvPr/>
          </p:nvSpPr>
          <p:spPr bwMode="auto">
            <a:xfrm flipV="1">
              <a:off x="31591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26" name="AutoShape 252"/>
            <p:cNvSpPr>
              <a:spLocks noChangeArrowheads="1"/>
            </p:cNvSpPr>
            <p:nvPr/>
          </p:nvSpPr>
          <p:spPr bwMode="auto">
            <a:xfrm flipV="1">
              <a:off x="495028" y="3610860"/>
              <a:ext cx="2697162" cy="384234"/>
            </a:xfrm>
            <a:prstGeom prst="chevron">
              <a:avLst>
                <a:gd name="adj" fmla="val 19124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6" name="AutoShape 266"/>
            <p:cNvSpPr>
              <a:spLocks noChangeArrowheads="1"/>
            </p:cNvSpPr>
            <p:nvPr/>
          </p:nvSpPr>
          <p:spPr bwMode="auto">
            <a:xfrm flipV="1">
              <a:off x="3114130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7" name="AutoShape 282"/>
            <p:cNvSpPr>
              <a:spLocks noChangeArrowheads="1"/>
            </p:cNvSpPr>
            <p:nvPr/>
          </p:nvSpPr>
          <p:spPr bwMode="auto">
            <a:xfrm flipV="1">
              <a:off x="5927179" y="3610860"/>
              <a:ext cx="249238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8" name="AutoShape 296"/>
            <p:cNvSpPr>
              <a:spLocks noChangeArrowheads="1"/>
            </p:cNvSpPr>
            <p:nvPr/>
          </p:nvSpPr>
          <p:spPr bwMode="auto">
            <a:xfrm flipV="1">
              <a:off x="855449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9" name="AutoShape 252"/>
            <p:cNvSpPr>
              <a:spLocks noChangeArrowheads="1"/>
            </p:cNvSpPr>
            <p:nvPr/>
          </p:nvSpPr>
          <p:spPr bwMode="auto">
            <a:xfrm flipV="1">
              <a:off x="8728934" y="3610860"/>
              <a:ext cx="2516505" cy="384234"/>
            </a:xfrm>
            <a:prstGeom prst="chevron">
              <a:avLst>
                <a:gd name="adj" fmla="val 19124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40" name="AutoShape 296"/>
            <p:cNvSpPr>
              <a:spLocks noChangeArrowheads="1"/>
            </p:cNvSpPr>
            <p:nvPr/>
          </p:nvSpPr>
          <p:spPr bwMode="auto">
            <a:xfrm flipV="1">
              <a:off x="1117527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</p:grpSp>
      <p:sp>
        <p:nvSpPr>
          <p:cNvPr id="145" name="Nedadgående pil 144"/>
          <p:cNvSpPr>
            <a:spLocks noChangeArrowheads="1"/>
          </p:cNvSpPr>
          <p:nvPr/>
        </p:nvSpPr>
        <p:spPr bwMode="auto">
          <a:xfrm>
            <a:off x="72077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49" name="Rektangel 148"/>
          <p:cNvSpPr>
            <a:spLocks noChangeArrowheads="1"/>
          </p:cNvSpPr>
          <p:nvPr/>
        </p:nvSpPr>
        <p:spPr bwMode="auto">
          <a:xfrm>
            <a:off x="611560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1" name="Nedadgående pil 150"/>
          <p:cNvSpPr>
            <a:spLocks noChangeArrowheads="1"/>
          </p:cNvSpPr>
          <p:nvPr/>
        </p:nvSpPr>
        <p:spPr bwMode="auto">
          <a:xfrm flipV="1">
            <a:off x="1368847" y="390048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5" name="Rektangel 160"/>
          <p:cNvSpPr>
            <a:spLocks noChangeArrowheads="1"/>
          </p:cNvSpPr>
          <p:nvPr/>
        </p:nvSpPr>
        <p:spPr bwMode="auto">
          <a:xfrm>
            <a:off x="539552" y="2324141"/>
            <a:ext cx="1304925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Quantitative Methods</a:t>
            </a:r>
          </a:p>
          <a:p>
            <a:pPr algn="ctr" defTabSz="801688">
              <a:spcBef>
                <a:spcPct val="20000"/>
              </a:spcBef>
            </a:pP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296" name="Rektangel 161"/>
          <p:cNvSpPr>
            <a:spLocks noChangeArrowheads="1"/>
          </p:cNvSpPr>
          <p:nvPr/>
        </p:nvSpPr>
        <p:spPr bwMode="auto">
          <a:xfrm>
            <a:off x="611560" y="4581128"/>
            <a:ext cx="130651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Organizational Behavior</a:t>
            </a:r>
          </a:p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&amp; Leadership</a:t>
            </a:r>
          </a:p>
          <a:p>
            <a:pPr defTabSz="801688">
              <a:spcBef>
                <a:spcPct val="20000"/>
              </a:spcBef>
            </a:pPr>
            <a:r>
              <a:rPr lang="en-US" sz="1200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 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5" name="Nedadgående pil 164"/>
          <p:cNvSpPr>
            <a:spLocks noChangeArrowheads="1"/>
          </p:cNvSpPr>
          <p:nvPr/>
        </p:nvSpPr>
        <p:spPr bwMode="auto">
          <a:xfrm flipV="1">
            <a:off x="3203848" y="3890963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9" name="Rektangel 167"/>
          <p:cNvSpPr>
            <a:spLocks noChangeArrowheads="1"/>
          </p:cNvSpPr>
          <p:nvPr/>
        </p:nvSpPr>
        <p:spPr bwMode="auto">
          <a:xfrm>
            <a:off x="2123728" y="4653136"/>
            <a:ext cx="1306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Marketing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9" name="Nedadgående pil 168"/>
          <p:cNvSpPr>
            <a:spLocks noChangeArrowheads="1"/>
          </p:cNvSpPr>
          <p:nvPr/>
        </p:nvSpPr>
        <p:spPr bwMode="auto">
          <a:xfrm flipV="1">
            <a:off x="5510213" y="3890963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2" name="Nedadgående pil 171"/>
          <p:cNvSpPr>
            <a:spLocks noChangeArrowheads="1"/>
          </p:cNvSpPr>
          <p:nvPr/>
        </p:nvSpPr>
        <p:spPr bwMode="auto">
          <a:xfrm flipV="1">
            <a:off x="7577138" y="388143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5" name="Nedadgående pil 174"/>
          <p:cNvSpPr>
            <a:spLocks noChangeArrowheads="1"/>
          </p:cNvSpPr>
          <p:nvPr/>
        </p:nvSpPr>
        <p:spPr bwMode="auto">
          <a:xfrm>
            <a:off x="2343150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8" name="Nedadgående pil 177"/>
          <p:cNvSpPr>
            <a:spLocks noChangeArrowheads="1"/>
          </p:cNvSpPr>
          <p:nvPr/>
        </p:nvSpPr>
        <p:spPr bwMode="auto">
          <a:xfrm>
            <a:off x="450532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81" name="Nedadgående pil 180"/>
          <p:cNvSpPr>
            <a:spLocks noChangeArrowheads="1"/>
          </p:cNvSpPr>
          <p:nvPr/>
        </p:nvSpPr>
        <p:spPr bwMode="auto">
          <a:xfrm>
            <a:off x="6300192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16" name="Rektangel 186"/>
          <p:cNvSpPr>
            <a:spLocks noChangeArrowheads="1"/>
          </p:cNvSpPr>
          <p:nvPr/>
        </p:nvSpPr>
        <p:spPr bwMode="auto">
          <a:xfrm>
            <a:off x="3779912" y="3656057"/>
            <a:ext cx="1512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Ottobre - Novembre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7" name="Rektangel 188"/>
          <p:cNvSpPr>
            <a:spLocks noChangeArrowheads="1"/>
          </p:cNvSpPr>
          <p:nvPr/>
        </p:nvSpPr>
        <p:spPr bwMode="auto">
          <a:xfrm>
            <a:off x="1979712" y="3656057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Luglio            Settembre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8" name="Rektangel 189"/>
          <p:cNvSpPr>
            <a:spLocks noChangeArrowheads="1"/>
          </p:cNvSpPr>
          <p:nvPr/>
        </p:nvSpPr>
        <p:spPr bwMode="auto">
          <a:xfrm>
            <a:off x="668338" y="3671888"/>
            <a:ext cx="1167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Maggio-Giugno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80666"/>
            <a:ext cx="7815262" cy="692150"/>
          </a:xfrm>
        </p:spPr>
        <p:txBody>
          <a:bodyPr/>
          <a:lstStyle/>
          <a:p>
            <a:pPr eaLnBrk="1" hangingPunct="1"/>
            <a:r>
              <a:rPr lang="en-GB" sz="3600" b="1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Curriculum</a:t>
            </a:r>
            <a:r>
              <a:rPr lang="en-GB" sz="3600" dirty="0" smtClean="0"/>
              <a:t> </a:t>
            </a:r>
            <a:r>
              <a:rPr lang="en-GB" sz="3600" dirty="0" smtClean="0">
                <a:sym typeface="Wingdings" pitchFamily="2" charset="2"/>
              </a:rPr>
              <a:t>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10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corsi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fondamentali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ktangel 160"/>
          <p:cNvSpPr>
            <a:spLocks noChangeArrowheads="1"/>
          </p:cNvSpPr>
          <p:nvPr/>
        </p:nvSpPr>
        <p:spPr bwMode="auto">
          <a:xfrm>
            <a:off x="2123728" y="2132856"/>
            <a:ext cx="136815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/>
            </a:r>
            <a:b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</a:b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Accounting</a:t>
            </a:r>
          </a:p>
          <a:p>
            <a:pPr defTabSz="801688">
              <a:spcBef>
                <a:spcPct val="20000"/>
              </a:spcBef>
            </a:pPr>
            <a:endParaRPr lang="en-US" sz="1400" noProof="1" smtClean="0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200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 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44" name="Rektangel 148"/>
          <p:cNvSpPr>
            <a:spLocks noChangeArrowheads="1"/>
          </p:cNvSpPr>
          <p:nvPr/>
        </p:nvSpPr>
        <p:spPr bwMode="auto">
          <a:xfrm>
            <a:off x="2123728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5" name="Rektangel 148"/>
          <p:cNvSpPr>
            <a:spLocks noChangeArrowheads="1"/>
          </p:cNvSpPr>
          <p:nvPr/>
        </p:nvSpPr>
        <p:spPr bwMode="auto">
          <a:xfrm>
            <a:off x="3707904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6" name="Rektangel 148"/>
          <p:cNvSpPr>
            <a:spLocks noChangeArrowheads="1"/>
          </p:cNvSpPr>
          <p:nvPr/>
        </p:nvSpPr>
        <p:spPr bwMode="auto">
          <a:xfrm>
            <a:off x="5292080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7" name="Rektangel 148"/>
          <p:cNvSpPr>
            <a:spLocks noChangeArrowheads="1"/>
          </p:cNvSpPr>
          <p:nvPr/>
        </p:nvSpPr>
        <p:spPr bwMode="auto">
          <a:xfrm>
            <a:off x="6876256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8" name="Rektangel 148"/>
          <p:cNvSpPr>
            <a:spLocks noChangeArrowheads="1"/>
          </p:cNvSpPr>
          <p:nvPr/>
        </p:nvSpPr>
        <p:spPr bwMode="auto">
          <a:xfrm>
            <a:off x="611560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9" name="Rektangel 148"/>
          <p:cNvSpPr>
            <a:spLocks noChangeArrowheads="1"/>
          </p:cNvSpPr>
          <p:nvPr/>
        </p:nvSpPr>
        <p:spPr bwMode="auto">
          <a:xfrm>
            <a:off x="2123728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0" name="Rektangel 148"/>
          <p:cNvSpPr>
            <a:spLocks noChangeArrowheads="1"/>
          </p:cNvSpPr>
          <p:nvPr/>
        </p:nvSpPr>
        <p:spPr bwMode="auto">
          <a:xfrm>
            <a:off x="3707904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1" name="Rektangel 148"/>
          <p:cNvSpPr>
            <a:spLocks noChangeArrowheads="1"/>
          </p:cNvSpPr>
          <p:nvPr/>
        </p:nvSpPr>
        <p:spPr bwMode="auto">
          <a:xfrm>
            <a:off x="5364088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2" name="Rektangel 148"/>
          <p:cNvSpPr>
            <a:spLocks noChangeArrowheads="1"/>
          </p:cNvSpPr>
          <p:nvPr/>
        </p:nvSpPr>
        <p:spPr bwMode="auto">
          <a:xfrm>
            <a:off x="7020272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3" name="Nedadgående pil 168"/>
          <p:cNvSpPr>
            <a:spLocks noChangeArrowheads="1"/>
          </p:cNvSpPr>
          <p:nvPr/>
        </p:nvSpPr>
        <p:spPr bwMode="auto">
          <a:xfrm flipV="1">
            <a:off x="4283968" y="3900537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4" name="Nedadgående pil 180"/>
          <p:cNvSpPr>
            <a:spLocks noChangeArrowheads="1"/>
          </p:cNvSpPr>
          <p:nvPr/>
        </p:nvSpPr>
        <p:spPr bwMode="auto">
          <a:xfrm>
            <a:off x="7740352" y="314096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6" name="Rektangel 160"/>
          <p:cNvSpPr>
            <a:spLocks noChangeArrowheads="1"/>
          </p:cNvSpPr>
          <p:nvPr/>
        </p:nvSpPr>
        <p:spPr bwMode="auto">
          <a:xfrm>
            <a:off x="3699123" y="2348880"/>
            <a:ext cx="1304925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Economics</a:t>
            </a:r>
          </a:p>
          <a:p>
            <a:pPr algn="ctr" defTabSz="801688">
              <a:spcBef>
                <a:spcPct val="20000"/>
              </a:spcBef>
            </a:pP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7" name="Rektangel 160"/>
          <p:cNvSpPr>
            <a:spLocks noChangeArrowheads="1"/>
          </p:cNvSpPr>
          <p:nvPr/>
        </p:nvSpPr>
        <p:spPr bwMode="auto">
          <a:xfrm>
            <a:off x="5292080" y="2276872"/>
            <a:ext cx="130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Finance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8" name="Rektangel 160"/>
          <p:cNvSpPr>
            <a:spLocks noChangeArrowheads="1"/>
          </p:cNvSpPr>
          <p:nvPr/>
        </p:nvSpPr>
        <p:spPr bwMode="auto">
          <a:xfrm>
            <a:off x="6876256" y="2276872"/>
            <a:ext cx="1304925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Operation Management</a:t>
            </a:r>
          </a:p>
          <a:p>
            <a:pPr algn="ctr" defTabSz="801688">
              <a:spcBef>
                <a:spcPct val="20000"/>
              </a:spcBef>
            </a:pP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9" name="Rektangel 167"/>
          <p:cNvSpPr>
            <a:spLocks noChangeArrowheads="1"/>
          </p:cNvSpPr>
          <p:nvPr/>
        </p:nvSpPr>
        <p:spPr bwMode="auto">
          <a:xfrm>
            <a:off x="3779912" y="4581128"/>
            <a:ext cx="130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Human Resources Management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0" name="Rektangel 167"/>
          <p:cNvSpPr>
            <a:spLocks noChangeArrowheads="1"/>
          </p:cNvSpPr>
          <p:nvPr/>
        </p:nvSpPr>
        <p:spPr bwMode="auto">
          <a:xfrm>
            <a:off x="5353720" y="4633391"/>
            <a:ext cx="1306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Strategy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1" name="Rektangel 167"/>
          <p:cNvSpPr>
            <a:spLocks noChangeArrowheads="1"/>
          </p:cNvSpPr>
          <p:nvPr/>
        </p:nvSpPr>
        <p:spPr bwMode="auto">
          <a:xfrm>
            <a:off x="6948264" y="4581128"/>
            <a:ext cx="151216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Entrepreneurship </a:t>
            </a:r>
          </a:p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&amp; Intrapreneurship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2" name="Rektangel 186"/>
          <p:cNvSpPr>
            <a:spLocks noChangeArrowheads="1"/>
          </p:cNvSpPr>
          <p:nvPr/>
        </p:nvSpPr>
        <p:spPr bwMode="auto">
          <a:xfrm>
            <a:off x="5436096" y="3645024"/>
            <a:ext cx="1512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Dicembre - Gennaio 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3" name="Rektangel 186"/>
          <p:cNvSpPr>
            <a:spLocks noChangeArrowheads="1"/>
          </p:cNvSpPr>
          <p:nvPr/>
        </p:nvSpPr>
        <p:spPr bwMode="auto">
          <a:xfrm>
            <a:off x="7236296" y="3645024"/>
            <a:ext cx="1512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Febbraio -Marzo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6" name="Rektangel 185"/>
          <p:cNvSpPr>
            <a:spLocks noChangeArrowheads="1"/>
          </p:cNvSpPr>
          <p:nvPr/>
        </p:nvSpPr>
        <p:spPr bwMode="auto">
          <a:xfrm rot="10800000" flipV="1">
            <a:off x="683568" y="1700808"/>
            <a:ext cx="102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MATTINO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7" name="Rektangel 185"/>
          <p:cNvSpPr>
            <a:spLocks noChangeArrowheads="1"/>
          </p:cNvSpPr>
          <p:nvPr/>
        </p:nvSpPr>
        <p:spPr bwMode="auto">
          <a:xfrm rot="10800000" flipV="1">
            <a:off x="611560" y="5589240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POMERIGGIO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8" name="Rektangel 185"/>
          <p:cNvSpPr>
            <a:spLocks noChangeArrowheads="1"/>
          </p:cNvSpPr>
          <p:nvPr/>
        </p:nvSpPr>
        <p:spPr bwMode="auto">
          <a:xfrm rot="10800000" flipV="1">
            <a:off x="8172400" y="3212976"/>
            <a:ext cx="89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2012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9" name="Rektangel 185"/>
          <p:cNvSpPr>
            <a:spLocks noChangeArrowheads="1"/>
          </p:cNvSpPr>
          <p:nvPr/>
        </p:nvSpPr>
        <p:spPr bwMode="auto">
          <a:xfrm rot="10800000" flipV="1">
            <a:off x="432048" y="4026550"/>
            <a:ext cx="89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2011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40"/>
          <p:cNvGrpSpPr/>
          <p:nvPr/>
        </p:nvGrpSpPr>
        <p:grpSpPr>
          <a:xfrm>
            <a:off x="515367" y="3610860"/>
            <a:ext cx="8593137" cy="384234"/>
            <a:chOff x="315913" y="3610860"/>
            <a:chExt cx="11110185" cy="38423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5" name="AutoShape 252"/>
            <p:cNvSpPr>
              <a:spLocks noChangeArrowheads="1"/>
            </p:cNvSpPr>
            <p:nvPr/>
          </p:nvSpPr>
          <p:spPr bwMode="auto">
            <a:xfrm flipV="1">
              <a:off x="6108154" y="3610860"/>
              <a:ext cx="2516505" cy="384234"/>
            </a:xfrm>
            <a:prstGeom prst="chevron">
              <a:avLst>
                <a:gd name="adj" fmla="val 1912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96" name="AutoShape 252"/>
            <p:cNvSpPr>
              <a:spLocks noChangeArrowheads="1"/>
            </p:cNvSpPr>
            <p:nvPr/>
          </p:nvSpPr>
          <p:spPr bwMode="auto">
            <a:xfrm flipV="1">
              <a:off x="3298598" y="3610860"/>
              <a:ext cx="2697162" cy="384234"/>
            </a:xfrm>
            <a:prstGeom prst="chevron">
              <a:avLst>
                <a:gd name="adj" fmla="val 1912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11" name="AutoShape 250"/>
            <p:cNvSpPr>
              <a:spLocks noChangeArrowheads="1"/>
            </p:cNvSpPr>
            <p:nvPr/>
          </p:nvSpPr>
          <p:spPr bwMode="auto">
            <a:xfrm flipV="1">
              <a:off x="31591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26" name="AutoShape 252"/>
            <p:cNvSpPr>
              <a:spLocks noChangeArrowheads="1"/>
            </p:cNvSpPr>
            <p:nvPr/>
          </p:nvSpPr>
          <p:spPr bwMode="auto">
            <a:xfrm flipV="1">
              <a:off x="495028" y="3610860"/>
              <a:ext cx="2697162" cy="384234"/>
            </a:xfrm>
            <a:prstGeom prst="chevron">
              <a:avLst>
                <a:gd name="adj" fmla="val 19124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6" name="AutoShape 266"/>
            <p:cNvSpPr>
              <a:spLocks noChangeArrowheads="1"/>
            </p:cNvSpPr>
            <p:nvPr/>
          </p:nvSpPr>
          <p:spPr bwMode="auto">
            <a:xfrm flipV="1">
              <a:off x="3114130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7" name="AutoShape 282"/>
            <p:cNvSpPr>
              <a:spLocks noChangeArrowheads="1"/>
            </p:cNvSpPr>
            <p:nvPr/>
          </p:nvSpPr>
          <p:spPr bwMode="auto">
            <a:xfrm flipV="1">
              <a:off x="5927179" y="3610860"/>
              <a:ext cx="249238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8" name="AutoShape 296"/>
            <p:cNvSpPr>
              <a:spLocks noChangeArrowheads="1"/>
            </p:cNvSpPr>
            <p:nvPr/>
          </p:nvSpPr>
          <p:spPr bwMode="auto">
            <a:xfrm flipV="1">
              <a:off x="855449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39" name="AutoShape 252"/>
            <p:cNvSpPr>
              <a:spLocks noChangeArrowheads="1"/>
            </p:cNvSpPr>
            <p:nvPr/>
          </p:nvSpPr>
          <p:spPr bwMode="auto">
            <a:xfrm flipV="1">
              <a:off x="8728934" y="3610860"/>
              <a:ext cx="2516505" cy="384234"/>
            </a:xfrm>
            <a:prstGeom prst="chevron">
              <a:avLst>
                <a:gd name="adj" fmla="val 19124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140" name="AutoShape 296"/>
            <p:cNvSpPr>
              <a:spLocks noChangeArrowheads="1"/>
            </p:cNvSpPr>
            <p:nvPr/>
          </p:nvSpPr>
          <p:spPr bwMode="auto">
            <a:xfrm flipV="1">
              <a:off x="11175273" y="3610860"/>
              <a:ext cx="250825" cy="384234"/>
            </a:xfrm>
            <a:prstGeom prst="chevron">
              <a:avLst>
                <a:gd name="adj" fmla="val 39616"/>
              </a:avLst>
            </a:prstGeom>
            <a:gradFill rotWithShape="1">
              <a:gsLst>
                <a:gs pos="0">
                  <a:srgbClr val="020000"/>
                </a:gs>
                <a:gs pos="100000">
                  <a:srgbClr val="E6E6E6">
                    <a:lumMod val="25000"/>
                  </a:srgbClr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  <a:ea typeface="ＭＳ Ｐゴシック" pitchFamily="-97" charset="-128"/>
              </a:endParaRPr>
            </a:p>
          </p:txBody>
        </p:sp>
      </p:grpSp>
      <p:sp>
        <p:nvSpPr>
          <p:cNvPr id="145" name="Nedadgående pil 144"/>
          <p:cNvSpPr>
            <a:spLocks noChangeArrowheads="1"/>
          </p:cNvSpPr>
          <p:nvPr/>
        </p:nvSpPr>
        <p:spPr bwMode="auto">
          <a:xfrm>
            <a:off x="72077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49" name="Rektangel 148"/>
          <p:cNvSpPr>
            <a:spLocks noChangeArrowheads="1"/>
          </p:cNvSpPr>
          <p:nvPr/>
        </p:nvSpPr>
        <p:spPr bwMode="auto">
          <a:xfrm>
            <a:off x="611560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1" name="Nedadgående pil 150"/>
          <p:cNvSpPr>
            <a:spLocks noChangeArrowheads="1"/>
          </p:cNvSpPr>
          <p:nvPr/>
        </p:nvSpPr>
        <p:spPr bwMode="auto">
          <a:xfrm flipV="1">
            <a:off x="1368847" y="390048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5" name="Rektangel 160"/>
          <p:cNvSpPr>
            <a:spLocks noChangeArrowheads="1"/>
          </p:cNvSpPr>
          <p:nvPr/>
        </p:nvSpPr>
        <p:spPr bwMode="auto">
          <a:xfrm>
            <a:off x="539552" y="2324141"/>
            <a:ext cx="130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Innovation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296" name="Rektangel 161"/>
          <p:cNvSpPr>
            <a:spLocks noChangeArrowheads="1"/>
          </p:cNvSpPr>
          <p:nvPr/>
        </p:nvSpPr>
        <p:spPr bwMode="auto">
          <a:xfrm>
            <a:off x="611560" y="4581128"/>
            <a:ext cx="130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Analytics of finance and strategy</a:t>
            </a:r>
            <a:r>
              <a:rPr lang="en-US" sz="1400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 </a:t>
            </a:r>
            <a:endParaRPr lang="en-US" sz="14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5" name="Nedadgående pil 164"/>
          <p:cNvSpPr>
            <a:spLocks noChangeArrowheads="1"/>
          </p:cNvSpPr>
          <p:nvPr/>
        </p:nvSpPr>
        <p:spPr bwMode="auto">
          <a:xfrm flipV="1">
            <a:off x="3097039" y="3900537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9" name="Rektangel 167"/>
          <p:cNvSpPr>
            <a:spLocks noChangeArrowheads="1"/>
          </p:cNvSpPr>
          <p:nvPr/>
        </p:nvSpPr>
        <p:spPr bwMode="auto">
          <a:xfrm>
            <a:off x="2123728" y="4653136"/>
            <a:ext cx="1306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M&amp;A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9" name="Nedadgående pil 168"/>
          <p:cNvSpPr>
            <a:spLocks noChangeArrowheads="1"/>
          </p:cNvSpPr>
          <p:nvPr/>
        </p:nvSpPr>
        <p:spPr bwMode="auto">
          <a:xfrm flipV="1">
            <a:off x="5545311" y="3890963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2" name="Nedadgående pil 171"/>
          <p:cNvSpPr>
            <a:spLocks noChangeArrowheads="1"/>
          </p:cNvSpPr>
          <p:nvPr/>
        </p:nvSpPr>
        <p:spPr bwMode="auto">
          <a:xfrm flipV="1">
            <a:off x="7577138" y="388143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5" name="Nedadgående pil 174"/>
          <p:cNvSpPr>
            <a:spLocks noChangeArrowheads="1"/>
          </p:cNvSpPr>
          <p:nvPr/>
        </p:nvSpPr>
        <p:spPr bwMode="auto">
          <a:xfrm>
            <a:off x="2343150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8" name="Nedadgående pil 177"/>
          <p:cNvSpPr>
            <a:spLocks noChangeArrowheads="1"/>
          </p:cNvSpPr>
          <p:nvPr/>
        </p:nvSpPr>
        <p:spPr bwMode="auto">
          <a:xfrm>
            <a:off x="450532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81" name="Nedadgående pil 180"/>
          <p:cNvSpPr>
            <a:spLocks noChangeArrowheads="1"/>
          </p:cNvSpPr>
          <p:nvPr/>
        </p:nvSpPr>
        <p:spPr bwMode="auto">
          <a:xfrm>
            <a:off x="6300192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18" name="Rektangel 189"/>
          <p:cNvSpPr>
            <a:spLocks noChangeArrowheads="1"/>
          </p:cNvSpPr>
          <p:nvPr/>
        </p:nvSpPr>
        <p:spPr bwMode="auto">
          <a:xfrm>
            <a:off x="755576" y="3645024"/>
            <a:ext cx="1167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Aprile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80666"/>
            <a:ext cx="7815262" cy="692150"/>
          </a:xfrm>
        </p:spPr>
        <p:txBody>
          <a:bodyPr/>
          <a:lstStyle/>
          <a:p>
            <a:pPr eaLnBrk="1" hangingPunct="1"/>
            <a:r>
              <a:rPr lang="en-GB" sz="3600" b="1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Curriculum </a:t>
            </a:r>
            <a:r>
              <a:rPr lang="en-GB" sz="3600" dirty="0" smtClean="0">
                <a:sym typeface="Wingdings" pitchFamily="2" charset="2"/>
              </a:rPr>
              <a:t>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4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corsi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avanzati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+ Project work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ktangel 160"/>
          <p:cNvSpPr>
            <a:spLocks noChangeArrowheads="1"/>
          </p:cNvSpPr>
          <p:nvPr/>
        </p:nvSpPr>
        <p:spPr bwMode="auto">
          <a:xfrm>
            <a:off x="2123728" y="2132856"/>
            <a:ext cx="1368152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/>
            </a:r>
            <a:b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</a:b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 Change Management</a:t>
            </a:r>
            <a:endParaRPr lang="en-US" sz="1400" b="1" noProof="1" smtClean="0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endParaRPr lang="en-US" sz="1400" noProof="1" smtClean="0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200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 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44" name="Rektangel 148"/>
          <p:cNvSpPr>
            <a:spLocks noChangeArrowheads="1"/>
          </p:cNvSpPr>
          <p:nvPr/>
        </p:nvSpPr>
        <p:spPr bwMode="auto">
          <a:xfrm>
            <a:off x="2123728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5" name="Rektangel 148"/>
          <p:cNvSpPr>
            <a:spLocks noChangeArrowheads="1"/>
          </p:cNvSpPr>
          <p:nvPr/>
        </p:nvSpPr>
        <p:spPr bwMode="auto">
          <a:xfrm>
            <a:off x="3707904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6" name="Rektangel 148"/>
          <p:cNvSpPr>
            <a:spLocks noChangeArrowheads="1"/>
          </p:cNvSpPr>
          <p:nvPr/>
        </p:nvSpPr>
        <p:spPr bwMode="auto">
          <a:xfrm>
            <a:off x="5292080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7" name="Rektangel 148"/>
          <p:cNvSpPr>
            <a:spLocks noChangeArrowheads="1"/>
          </p:cNvSpPr>
          <p:nvPr/>
        </p:nvSpPr>
        <p:spPr bwMode="auto">
          <a:xfrm>
            <a:off x="6876256" y="2132856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9900"/>
              </a:solidFill>
              <a:latin typeface="Calibri" pitchFamily="-111" charset="0"/>
            </a:endParaRPr>
          </a:p>
        </p:txBody>
      </p:sp>
      <p:sp>
        <p:nvSpPr>
          <p:cNvPr id="48" name="Rektangel 148"/>
          <p:cNvSpPr>
            <a:spLocks noChangeArrowheads="1"/>
          </p:cNvSpPr>
          <p:nvPr/>
        </p:nvSpPr>
        <p:spPr bwMode="auto">
          <a:xfrm>
            <a:off x="611560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9" name="Rektangel 148"/>
          <p:cNvSpPr>
            <a:spLocks noChangeArrowheads="1"/>
          </p:cNvSpPr>
          <p:nvPr/>
        </p:nvSpPr>
        <p:spPr bwMode="auto">
          <a:xfrm>
            <a:off x="2123728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0" name="Rektangel 148"/>
          <p:cNvSpPr>
            <a:spLocks noChangeArrowheads="1"/>
          </p:cNvSpPr>
          <p:nvPr/>
        </p:nvSpPr>
        <p:spPr bwMode="auto">
          <a:xfrm>
            <a:off x="3707904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1" name="Rektangel 148"/>
          <p:cNvSpPr>
            <a:spLocks noChangeArrowheads="1"/>
          </p:cNvSpPr>
          <p:nvPr/>
        </p:nvSpPr>
        <p:spPr bwMode="auto">
          <a:xfrm>
            <a:off x="5364088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2" name="Rektangel 148"/>
          <p:cNvSpPr>
            <a:spLocks noChangeArrowheads="1"/>
          </p:cNvSpPr>
          <p:nvPr/>
        </p:nvSpPr>
        <p:spPr bwMode="auto">
          <a:xfrm>
            <a:off x="7020272" y="4437112"/>
            <a:ext cx="1393825" cy="10081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3" name="Nedadgående pil 168"/>
          <p:cNvSpPr>
            <a:spLocks noChangeArrowheads="1"/>
          </p:cNvSpPr>
          <p:nvPr/>
        </p:nvSpPr>
        <p:spPr bwMode="auto">
          <a:xfrm flipV="1">
            <a:off x="4283968" y="3900537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4" name="Nedadgående pil 180"/>
          <p:cNvSpPr>
            <a:spLocks noChangeArrowheads="1"/>
          </p:cNvSpPr>
          <p:nvPr/>
        </p:nvSpPr>
        <p:spPr bwMode="auto">
          <a:xfrm>
            <a:off x="7740352" y="314096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6" name="Rektangel 160"/>
          <p:cNvSpPr>
            <a:spLocks noChangeArrowheads="1"/>
          </p:cNvSpPr>
          <p:nvPr/>
        </p:nvSpPr>
        <p:spPr bwMode="auto">
          <a:xfrm>
            <a:off x="3699123" y="2348880"/>
            <a:ext cx="1304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International Business</a:t>
            </a:r>
            <a:endParaRPr lang="en-US" sz="14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7" name="Rektangel 160"/>
          <p:cNvSpPr>
            <a:spLocks noChangeArrowheads="1"/>
          </p:cNvSpPr>
          <p:nvPr/>
        </p:nvSpPr>
        <p:spPr bwMode="auto">
          <a:xfrm>
            <a:off x="5292080" y="2276872"/>
            <a:ext cx="130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Leadership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8" name="Rektangel 160"/>
          <p:cNvSpPr>
            <a:spLocks noChangeArrowheads="1"/>
          </p:cNvSpPr>
          <p:nvPr/>
        </p:nvSpPr>
        <p:spPr bwMode="auto">
          <a:xfrm>
            <a:off x="6876256" y="2276872"/>
            <a:ext cx="1304925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PROJECT WORK</a:t>
            </a:r>
          </a:p>
          <a:p>
            <a:pPr algn="ctr" defTabSz="801688">
              <a:spcBef>
                <a:spcPct val="20000"/>
              </a:spcBef>
            </a:pP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9" name="Rektangel 167"/>
          <p:cNvSpPr>
            <a:spLocks noChangeArrowheads="1"/>
          </p:cNvSpPr>
          <p:nvPr/>
        </p:nvSpPr>
        <p:spPr bwMode="auto">
          <a:xfrm>
            <a:off x="3779912" y="4581128"/>
            <a:ext cx="130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Negotiation &amp; Decision Making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1" name="Rektangel 167"/>
          <p:cNvSpPr>
            <a:spLocks noChangeArrowheads="1"/>
          </p:cNvSpPr>
          <p:nvPr/>
        </p:nvSpPr>
        <p:spPr bwMode="auto">
          <a:xfrm>
            <a:off x="7020272" y="4581128"/>
            <a:ext cx="1368152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PROJECT </a:t>
            </a:r>
          </a:p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WORK</a:t>
            </a:r>
          </a:p>
          <a:p>
            <a:pPr algn="ctr" defTabSz="801688">
              <a:spcBef>
                <a:spcPct val="20000"/>
              </a:spcBef>
            </a:pP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8" name="Rektangel 185"/>
          <p:cNvSpPr>
            <a:spLocks noChangeArrowheads="1"/>
          </p:cNvSpPr>
          <p:nvPr/>
        </p:nvSpPr>
        <p:spPr bwMode="auto">
          <a:xfrm rot="10800000" flipV="1">
            <a:off x="8172400" y="3212976"/>
            <a:ext cx="89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2012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64" name="Rektangel 185"/>
          <p:cNvSpPr>
            <a:spLocks noChangeArrowheads="1"/>
          </p:cNvSpPr>
          <p:nvPr/>
        </p:nvSpPr>
        <p:spPr bwMode="auto">
          <a:xfrm rot="10800000" flipV="1">
            <a:off x="683568" y="1700808"/>
            <a:ext cx="102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i="1" noProof="1" smtClean="0">
                <a:solidFill>
                  <a:srgbClr val="FF9900"/>
                </a:solidFill>
                <a:latin typeface="Calibri" pitchFamily="-111" charset="0"/>
                <a:cs typeface="Arial" charset="0"/>
              </a:rPr>
              <a:t>A SCELTA</a:t>
            </a:r>
            <a:endParaRPr lang="en-US" sz="1600" b="1" i="1" noProof="1">
              <a:solidFill>
                <a:srgbClr val="FF99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70" name="Rektangel 189"/>
          <p:cNvSpPr>
            <a:spLocks noChangeArrowheads="1"/>
          </p:cNvSpPr>
          <p:nvPr/>
        </p:nvSpPr>
        <p:spPr bwMode="auto">
          <a:xfrm>
            <a:off x="6660232" y="3645024"/>
            <a:ext cx="2664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Agosto – Settembre - Otttobre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72" name="Rektangel 160"/>
          <p:cNvSpPr>
            <a:spLocks noChangeArrowheads="1"/>
          </p:cNvSpPr>
          <p:nvPr/>
        </p:nvSpPr>
        <p:spPr bwMode="auto">
          <a:xfrm>
            <a:off x="5436096" y="4653136"/>
            <a:ext cx="1304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it-CH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Capital Markets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73" name="Rektangel 189"/>
          <p:cNvSpPr>
            <a:spLocks noChangeArrowheads="1"/>
          </p:cNvSpPr>
          <p:nvPr/>
        </p:nvSpPr>
        <p:spPr bwMode="auto">
          <a:xfrm>
            <a:off x="2612554" y="3645024"/>
            <a:ext cx="1167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Maggio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85" name="Rektangel 189"/>
          <p:cNvSpPr>
            <a:spLocks noChangeArrowheads="1"/>
          </p:cNvSpPr>
          <p:nvPr/>
        </p:nvSpPr>
        <p:spPr bwMode="auto">
          <a:xfrm>
            <a:off x="3779912" y="3645024"/>
            <a:ext cx="1167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Giugno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86" name="Rektangel 189"/>
          <p:cNvSpPr>
            <a:spLocks noChangeArrowheads="1"/>
          </p:cNvSpPr>
          <p:nvPr/>
        </p:nvSpPr>
        <p:spPr bwMode="auto">
          <a:xfrm>
            <a:off x="5220072" y="3645024"/>
            <a:ext cx="1167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Luglio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44008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www.emba.usi.ch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00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637</Words>
  <Application>Microsoft Office PowerPoint</Application>
  <PresentationFormat>On-screen Show (4:3)</PresentationFormat>
  <Paragraphs>252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Executive MBA</vt:lpstr>
      <vt:lpstr>Slide 2</vt:lpstr>
      <vt:lpstr>USI EMBA agenda</vt:lpstr>
      <vt:lpstr>Perché un EMBA e perché all’USI?</vt:lpstr>
      <vt:lpstr>Perché adesso?</vt:lpstr>
      <vt:lpstr>Slide 6</vt:lpstr>
      <vt:lpstr>Slide 7</vt:lpstr>
      <vt:lpstr>Curriculum  10 corsi fondamentali</vt:lpstr>
      <vt:lpstr>Curriculum  4 corsi avanzati + Project work</vt:lpstr>
      <vt:lpstr>Docenti USI</vt:lpstr>
      <vt:lpstr>Selezione e Ammissione</vt:lpstr>
      <vt:lpstr>Contatti</vt:lpstr>
      <vt:lpstr>Slide 13</vt:lpstr>
    </vt:vector>
  </TitlesOfParts>
  <Company>usi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modello2</dc:creator>
  <cp:lastModifiedBy>USI</cp:lastModifiedBy>
  <cp:revision>218</cp:revision>
  <dcterms:created xsi:type="dcterms:W3CDTF">2007-04-05T08:11:20Z</dcterms:created>
  <dcterms:modified xsi:type="dcterms:W3CDTF">2010-11-25T09:01:37Z</dcterms:modified>
</cp:coreProperties>
</file>