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865" r:id="rId2"/>
    <p:sldMasterId id="2147483816" r:id="rId3"/>
  </p:sldMasterIdLst>
  <p:notesMasterIdLst>
    <p:notesMasterId r:id="rId11"/>
  </p:notesMasterIdLst>
  <p:handoutMasterIdLst>
    <p:handoutMasterId r:id="rId12"/>
  </p:handoutMasterIdLst>
  <p:sldIdLst>
    <p:sldId id="257" r:id="rId4"/>
    <p:sldId id="259" r:id="rId5"/>
    <p:sldId id="260" r:id="rId6"/>
    <p:sldId id="269" r:id="rId7"/>
    <p:sldId id="267" r:id="rId8"/>
    <p:sldId id="270" r:id="rId9"/>
    <p:sldId id="271" r:id="rId10"/>
  </p:sldIdLst>
  <p:sldSz cx="9144000" cy="73152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/>
        <a:ea typeface="ヒラギノ角ゴ ProN W3"/>
        <a:cs typeface="ヒラギノ角ゴ ProN W3"/>
        <a:sym typeface="GillSan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/>
        <a:ea typeface="ヒラギノ角ゴ ProN W3"/>
        <a:cs typeface="ヒラギノ角ゴ ProN W3"/>
        <a:sym typeface="GillSan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/>
        <a:ea typeface="ヒラギノ角ゴ ProN W3"/>
        <a:cs typeface="ヒラギノ角ゴ ProN W3"/>
        <a:sym typeface="GillSan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/>
        <a:ea typeface="ヒラギノ角ゴ ProN W3"/>
        <a:cs typeface="ヒラギノ角ゴ ProN W3"/>
        <a:sym typeface="GillSan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GillSans"/>
        <a:ea typeface="ヒラギノ角ゴ ProN W3"/>
        <a:cs typeface="ヒラギノ角ゴ ProN W3"/>
        <a:sym typeface="GillSans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GillSans"/>
        <a:ea typeface="ヒラギノ角ゴ ProN W3"/>
        <a:cs typeface="ヒラギノ角ゴ ProN W3"/>
        <a:sym typeface="GillSans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GillSans"/>
        <a:ea typeface="ヒラギノ角ゴ ProN W3"/>
        <a:cs typeface="ヒラギノ角ゴ ProN W3"/>
        <a:sym typeface="GillSans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GillSans"/>
        <a:ea typeface="ヒラギノ角ゴ ProN W3"/>
        <a:cs typeface="ヒラギノ角ゴ ProN W3"/>
        <a:sym typeface="GillSans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GillSans"/>
        <a:ea typeface="ヒラギノ角ゴ ProN W3"/>
        <a:cs typeface="ヒラギノ角ゴ ProN W3"/>
        <a:sym typeface="Gill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752" autoAdjust="0"/>
    <p:restoredTop sz="94658" autoAdjust="0"/>
  </p:normalViewPr>
  <p:slideViewPr>
    <p:cSldViewPr>
      <p:cViewPr varScale="1">
        <p:scale>
          <a:sx n="97" d="100"/>
          <a:sy n="97" d="100"/>
        </p:scale>
        <p:origin x="-1506" y="-96"/>
      </p:cViewPr>
      <p:guideLst>
        <p:guide orient="horz" pos="23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6C2D2C50-E5B7-47AD-8009-55959F4D933D}" type="datetimeFigureOut">
              <a:rPr lang="it-IT"/>
              <a:pPr>
                <a:defRPr/>
              </a:pPr>
              <a:t>12/09/2009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7E70BE4C-A6ED-4E9D-998F-F95B2D5DB9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1CC07DF5-0DB3-4A6F-B96F-46A7AA01BAE0}" type="datetimeFigureOut">
              <a:rPr lang="it-IT"/>
              <a:pPr>
                <a:defRPr/>
              </a:pPr>
              <a:t>12/09/2009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768350"/>
            <a:ext cx="47958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A5D6E15E-3A17-4CA8-BDD1-9F61D650EB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 hasCustomPrompt="1"/>
          </p:nvPr>
        </p:nvSpPr>
        <p:spPr>
          <a:xfrm>
            <a:off x="500034" y="5510234"/>
            <a:ext cx="8229600" cy="64769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428596" y="1362706"/>
            <a:ext cx="8358246" cy="428628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it-IT" dirty="0" smtClean="0"/>
              <a:t>Titolo diapositiva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28596" y="1800213"/>
            <a:ext cx="8358246" cy="35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4F81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Titoletto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28624" y="2166280"/>
            <a:ext cx="8358218" cy="4286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buFont typeface="Verdana" pitchFamily="34" charset="0"/>
              <a:buChar char="–"/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buFont typeface="Verdana" pitchFamily="34" charset="0"/>
              <a:buChar char="–"/>
              <a:defRPr sz="16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218A-5DD0-4056-9819-46BE2775EA1E}" type="datetime1">
              <a:rPr lang="it-IT" smtClean="0"/>
              <a:pPr>
                <a:defRPr/>
              </a:pPr>
              <a:t>12/09/2009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piè di pagina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400EB-C20A-40E0-8D83-DC578A4A40D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/>
          <p:cNvSpPr>
            <a:spLocks noGrp="1"/>
          </p:cNvSpPr>
          <p:nvPr>
            <p:ph type="pic" sz="quarter" idx="13"/>
          </p:nvPr>
        </p:nvSpPr>
        <p:spPr>
          <a:xfrm>
            <a:off x="357188" y="1871663"/>
            <a:ext cx="2928937" cy="4143391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>
              <a:sym typeface="Verdana" charset="0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ctrTitle" hasCustomPrompt="1"/>
          </p:nvPr>
        </p:nvSpPr>
        <p:spPr>
          <a:xfrm>
            <a:off x="3286098" y="1871639"/>
            <a:ext cx="5357868" cy="428639"/>
          </a:xfrm>
          <a:prstGeom prst="rect">
            <a:avLst/>
          </a:prstGeom>
        </p:spPr>
        <p:txBody>
          <a:bodyPr/>
          <a:lstStyle>
            <a:lvl1pPr algn="l">
              <a:defRPr lang="it-IT" sz="2400" kern="1200" dirty="0">
                <a:solidFill>
                  <a:srgbClr val="595959"/>
                </a:solidFill>
                <a:latin typeface="Verdana" charset="0"/>
                <a:ea typeface="+mj-ea"/>
                <a:cs typeface="+mj-cs"/>
                <a:sym typeface="Verdana" pitchFamily="34" charset="0"/>
              </a:defRPr>
            </a:lvl1pPr>
          </a:lstStyle>
          <a:p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0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3286098" y="2300278"/>
            <a:ext cx="5357868" cy="42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Titoletto</a:t>
            </a:r>
            <a:endParaRPr lang="it-IT" dirty="0"/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3286116" y="2728906"/>
            <a:ext cx="5357850" cy="32861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buFont typeface="Verdana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buFont typeface="Verdana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73E5-C7D4-42C8-9D40-0BE1F9513FC0}" type="datetime1">
              <a:rPr lang="it-IT" smtClean="0"/>
              <a:pPr>
                <a:defRPr/>
              </a:pPr>
              <a:t>12/09/2009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piè di pagina</a:t>
            </a:r>
            <a:endParaRPr lang="it-IT" dirty="0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DDE1-AE80-4638-9340-A1A1FDF690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(piè di pagi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242888" y="6780213"/>
            <a:ext cx="14001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5CBC1F68-43FC-4970-9BA2-AAB955490ECB}" type="datetime1">
              <a:rPr lang="it-IT" smtClean="0"/>
              <a:pPr>
                <a:defRPr/>
              </a:pPr>
              <a:t>12/09/2009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14500" y="6780213"/>
            <a:ext cx="6072188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r>
              <a:rPr lang="it-IT" smtClean="0"/>
              <a:t>piè di pagina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86763" y="6780213"/>
            <a:ext cx="54292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E36FFB14-7FC0-4DBD-BA43-80E72C27A7F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500034" y="5510234"/>
            <a:ext cx="8229600" cy="64769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00034" y="6157931"/>
            <a:ext cx="8215370" cy="35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rgbClr val="4F81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dirty="0" smtClean="0"/>
              <a:t>Sottotitolo presentazione</a:t>
            </a:r>
            <a:endParaRPr lang="it-IT" noProof="0" dirty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500034" y="5510234"/>
            <a:ext cx="8229600" cy="64769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 (piè di pagi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00034" y="6157931"/>
            <a:ext cx="8215370" cy="35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rgbClr val="4F81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dirty="0" smtClean="0"/>
              <a:t>Sottotitolo presentazione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42888" y="6780213"/>
            <a:ext cx="14001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2BF02606-C888-4E59-87E3-CC4F4B9A3E7C}" type="datetime1">
              <a:rPr lang="it-IT" smtClean="0"/>
              <a:pPr>
                <a:defRPr/>
              </a:pPr>
              <a:t>12/09/2009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14500" y="6780213"/>
            <a:ext cx="6072188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r>
              <a:rPr lang="it-IT" smtClean="0"/>
              <a:t>piè di pagina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86763" y="6780213"/>
            <a:ext cx="54292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6BE10AE1-9D61-4E9E-BE68-A8E0EF07337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500034" y="5510234"/>
            <a:ext cx="8229600" cy="64769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 hasCustomPrompt="1"/>
          </p:nvPr>
        </p:nvSpPr>
        <p:spPr>
          <a:xfrm>
            <a:off x="500034" y="5653110"/>
            <a:ext cx="8229600" cy="64769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ttotitolo 2"/>
          <p:cNvSpPr>
            <a:spLocks noGrp="1"/>
          </p:cNvSpPr>
          <p:nvPr>
            <p:ph type="subTitle" idx="1"/>
          </p:nvPr>
        </p:nvSpPr>
        <p:spPr>
          <a:xfrm>
            <a:off x="500034" y="6176101"/>
            <a:ext cx="8215370" cy="35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rgbClr val="4F81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3" name="Titolo 12"/>
          <p:cNvSpPr>
            <a:spLocks noGrp="1"/>
          </p:cNvSpPr>
          <p:nvPr>
            <p:ph type="title" hasCustomPrompt="1"/>
          </p:nvPr>
        </p:nvSpPr>
        <p:spPr>
          <a:xfrm>
            <a:off x="500034" y="5651538"/>
            <a:ext cx="8229600" cy="50639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42888" y="6780213"/>
            <a:ext cx="14001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14500" y="6780213"/>
            <a:ext cx="6072188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r>
              <a:rPr lang="it-IT" smtClean="0"/>
              <a:t>Your Interface SA, Lugano Communication Forum, 21 Aprile 2009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86763" y="6780213"/>
            <a:ext cx="54292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6BE10AE1-9D61-4E9E-BE68-A8E0EF07337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sottotitolo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1362706"/>
            <a:ext cx="8358246" cy="428628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28596" y="1800213"/>
            <a:ext cx="8358246" cy="35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4F81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Titoletto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428624" y="2166280"/>
            <a:ext cx="8358218" cy="4286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buFont typeface="Wingdings" pitchFamily="2" charset="2"/>
              <a:buChar char="§"/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buFont typeface="Verdana" pitchFamily="34" charset="0"/>
              <a:buChar char="–"/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buFont typeface="Verdana" pitchFamily="34" charset="0"/>
              <a:buChar char="–"/>
              <a:defRPr sz="16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4"/>
          </p:nvPr>
        </p:nvSpPr>
        <p:spPr>
          <a:xfrm>
            <a:off x="242888" y="6780213"/>
            <a:ext cx="1400175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5"/>
          </p:nvPr>
        </p:nvSpPr>
        <p:spPr>
          <a:xfrm>
            <a:off x="1714500" y="6780213"/>
            <a:ext cx="6072188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Your Interface SA, Lugano Communication Forum, 21 Aprile 2009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386763" y="6780213"/>
            <a:ext cx="542925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400EB-C20A-40E0-8D83-DC578A4A40D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755C-7B6C-412C-A0B7-B657B12AC73C}" type="datetimeFigureOut">
              <a:rPr lang="it-IT" smtClean="0"/>
              <a:pPr/>
              <a:t>12/09/2009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79E8-EEFD-4C89-BFB5-A45943FD89C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500034" y="5510234"/>
            <a:ext cx="8229600" cy="64769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it-IT" dirty="0" smtClean="0"/>
              <a:t>Titolo sezione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755C-7B6C-412C-A0B7-B657B12AC73C}" type="datetimeFigureOut">
              <a:rPr lang="it-IT" smtClean="0"/>
              <a:pPr/>
              <a:t>12/09/2009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479E8-EEFD-4C89-BFB5-A45943FD89C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00034" y="6157931"/>
            <a:ext cx="8215370" cy="35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rgbClr val="4F81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dirty="0" smtClean="0"/>
              <a:t>Sottotitolo sezione</a:t>
            </a:r>
            <a:endParaRPr lang="it-IT" noProof="0" dirty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500034" y="5510234"/>
            <a:ext cx="8229600" cy="64769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it-IT" dirty="0" smtClean="0"/>
              <a:t>Titolo sezione</a:t>
            </a:r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Lacie-2big\share\HD_pertemplates_ppt\title.jpg"/>
          <p:cNvPicPr>
            <a:picLocks noChangeAspect="1" noChangeArrowheads="1"/>
          </p:cNvPicPr>
          <p:nvPr/>
        </p:nvPicPr>
        <p:blipFill>
          <a:blip r:embed="rId9"/>
          <a:srcRect b="6249"/>
          <a:stretch>
            <a:fillRect/>
          </a:stretch>
        </p:blipFill>
        <p:spPr bwMode="auto">
          <a:xfrm>
            <a:off x="0" y="0"/>
            <a:ext cx="9144000" cy="5486781"/>
          </a:xfrm>
          <a:prstGeom prst="rect">
            <a:avLst/>
          </a:prstGeom>
          <a:noFill/>
        </p:spPr>
      </p:pic>
      <p:sp>
        <p:nvSpPr>
          <p:cNvPr id="9" name="Rettangolo arrotondato 8"/>
          <p:cNvSpPr/>
          <p:nvPr/>
        </p:nvSpPr>
        <p:spPr bwMode="auto">
          <a:xfrm>
            <a:off x="500034" y="871518"/>
            <a:ext cx="5572164" cy="3286148"/>
          </a:xfrm>
          <a:prstGeom prst="roundRect">
            <a:avLst>
              <a:gd name="adj" fmla="val 5073"/>
            </a:avLst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charset="0"/>
              <a:ea typeface="ヒラギノ角ゴ ProN W3" charset="0"/>
              <a:cs typeface="ヒラギノ角ゴ ProN W3" charset="0"/>
              <a:sym typeface="GillSans" charset="0"/>
            </a:endParaRPr>
          </a:p>
        </p:txBody>
      </p:sp>
      <p:pic>
        <p:nvPicPr>
          <p:cNvPr id="1029" name="Picture 5" descr="\\Lacie-2big\share\HD_pertemplates_ppt\Log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1443022"/>
            <a:ext cx="4084638" cy="213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3" r:id="rId2"/>
    <p:sldLayoutId id="2147483877" r:id="rId3"/>
    <p:sldLayoutId id="2147483864" r:id="rId4"/>
    <p:sldLayoutId id="2147483879" r:id="rId5"/>
    <p:sldLayoutId id="2147483880" r:id="rId6"/>
    <p:sldLayoutId id="2147483881" r:id="rId7"/>
  </p:sldLayoutIdLst>
  <p:transition/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889000" indent="-571500" algn="l" rtl="0" eaLnBrk="1" fontAlgn="base" hangingPunct="1">
        <a:spcBef>
          <a:spcPts val="1900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1333500" indent="-571500" algn="l" rtl="0" eaLnBrk="1" fontAlgn="base" hangingPunct="1">
        <a:spcBef>
          <a:spcPts val="1900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778000" indent="-571500" algn="l" rtl="0" eaLnBrk="1" fontAlgn="base" hangingPunct="1">
        <a:spcBef>
          <a:spcPts val="1900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2222500" indent="-571500" algn="l" rtl="0" eaLnBrk="1" fontAlgn="base" hangingPunct="1">
        <a:spcBef>
          <a:spcPts val="1900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2667000" indent="-571500" algn="l" rtl="0" eaLnBrk="1" fontAlgn="base" hangingPunct="1">
        <a:spcBef>
          <a:spcPts val="1900"/>
        </a:spcBef>
        <a:spcAft>
          <a:spcPct val="0"/>
        </a:spcAft>
        <a:buSzPct val="171000"/>
        <a:buFont typeface="Gill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3124200" indent="-571500" algn="l" rtl="0" eaLnBrk="1" fontAlgn="base" hangingPunct="1">
        <a:spcBef>
          <a:spcPts val="1900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3581400" indent="-571500" algn="l" rtl="0" eaLnBrk="1" fontAlgn="base" hangingPunct="1">
        <a:spcBef>
          <a:spcPts val="1900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4038600" indent="-571500" algn="l" rtl="0" eaLnBrk="1" fontAlgn="base" hangingPunct="1">
        <a:spcBef>
          <a:spcPts val="1900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4495800" indent="-571500" algn="l" rtl="0" eaLnBrk="1" fontAlgn="base" hangingPunct="1">
        <a:spcBef>
          <a:spcPts val="1900"/>
        </a:spcBef>
        <a:spcAft>
          <a:spcPct val="0"/>
        </a:spcAft>
        <a:buSzPct val="171000"/>
        <a:buFont typeface="Gill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780213"/>
            <a:ext cx="21336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F755C-7B6C-412C-A0B7-B657B12AC73C}" type="datetimeFigureOut">
              <a:rPr lang="it-IT" smtClean="0"/>
              <a:pPr/>
              <a:t>12/09/2009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780213"/>
            <a:ext cx="28956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780213"/>
            <a:ext cx="2133600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479E8-EEFD-4C89-BFB5-A45943FD89C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2051" name="Picture 3" descr="\\Lacie-2big\share\HD_pertemplates_ppt\title.jpg"/>
          <p:cNvPicPr>
            <a:picLocks noChangeAspect="1" noChangeArrowheads="1"/>
          </p:cNvPicPr>
          <p:nvPr/>
        </p:nvPicPr>
        <p:blipFill>
          <a:blip r:embed="rId4"/>
          <a:srcRect b="6249"/>
          <a:stretch>
            <a:fillRect/>
          </a:stretch>
        </p:blipFill>
        <p:spPr bwMode="auto">
          <a:xfrm>
            <a:off x="0" y="1561"/>
            <a:ext cx="9144000" cy="548670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7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sz="half" idx="2"/>
          </p:nvPr>
        </p:nvSpPr>
        <p:spPr>
          <a:xfrm>
            <a:off x="242888" y="6780213"/>
            <a:ext cx="140017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154EB5E3-B024-4490-A35A-DD15F1F52358}" type="datetime1">
              <a:rPr lang="it-IT" smtClean="0"/>
              <a:pPr>
                <a:defRPr/>
              </a:pPr>
              <a:t>12/09/2009</a:t>
            </a:fld>
            <a:endParaRPr lang="it-IT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714500" y="6780213"/>
            <a:ext cx="6072188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r>
              <a:rPr lang="it-IT" smtClean="0"/>
              <a:t>piè di pagina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6763" y="6780213"/>
            <a:ext cx="542925" cy="388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Sans" charset="0"/>
                <a:ea typeface="ヒラギノ角ゴ ProN W3" charset="0"/>
                <a:cs typeface="ヒラギノ角ゴ ProN W3" charset="0"/>
                <a:sym typeface="GillSans" charset="0"/>
              </a:defRPr>
            </a:lvl1pPr>
          </a:lstStyle>
          <a:p>
            <a:pPr>
              <a:defRPr/>
            </a:pPr>
            <a:fld id="{8C229C57-183B-4997-8BC2-0D671D4080E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3074" name="Picture 2" descr="\\Lacie-2big\share\HD_pertemplates_ppt\HeadPaginaFlat.jpg"/>
          <p:cNvPicPr>
            <a:picLocks noChangeAspect="1" noChangeArrowheads="1"/>
          </p:cNvPicPr>
          <p:nvPr/>
        </p:nvPicPr>
        <p:blipFill>
          <a:blip r:embed="rId4"/>
          <a:srcRect t="2860" b="2860"/>
          <a:stretch>
            <a:fillRect/>
          </a:stretch>
        </p:blipFill>
        <p:spPr bwMode="auto">
          <a:xfrm>
            <a:off x="0" y="35"/>
            <a:ext cx="9144000" cy="12057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it-IT" sz="2400" kern="1200">
          <a:solidFill>
            <a:srgbClr val="595959"/>
          </a:solidFill>
          <a:latin typeface="Verdana" charset="0"/>
          <a:ea typeface="+mj-ea"/>
          <a:cs typeface="+mj-cs"/>
          <a:sym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34" charset="0"/>
          <a:sym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34" charset="0"/>
          <a:sym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34" charset="0"/>
          <a:sym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34" charset="0"/>
          <a:sym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34" charset="0"/>
          <a:sym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34" charset="0"/>
          <a:sym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34" charset="0"/>
          <a:sym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Verdana" pitchFamily="34" charset="0"/>
          <a:sym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it-IT" sz="2400" kern="1200" dirty="0">
          <a:solidFill>
            <a:srgbClr val="404040"/>
          </a:solidFill>
          <a:latin typeface="Verdana" pitchFamily="34" charset="0"/>
          <a:ea typeface="+mj-ea"/>
          <a:cs typeface="+mj-cs"/>
          <a:sym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04040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04040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04040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04040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rinterface.ch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63" y="5653088"/>
            <a:ext cx="8229600" cy="790575"/>
          </a:xfrm>
        </p:spPr>
        <p:txBody>
          <a:bodyPr/>
          <a:lstStyle/>
          <a:p>
            <a:pPr>
              <a:defRPr/>
            </a:pPr>
            <a:r>
              <a:rPr lang="it-IT" sz="2400" dirty="0" smtClean="0"/>
              <a:t>CP </a:t>
            </a:r>
            <a:r>
              <a:rPr lang="it-IT" sz="2400" dirty="0" err="1" smtClean="0"/>
              <a:t>Start-up</a:t>
            </a:r>
            <a:r>
              <a:rPr lang="it-IT" sz="2400" dirty="0" smtClean="0"/>
              <a:t>: un’occasione unica!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Conferenza </a:t>
            </a:r>
            <a:r>
              <a:rPr lang="it-IT" sz="1600" dirty="0" err="1" smtClean="0"/>
              <a:t>stampa@USI</a:t>
            </a:r>
            <a:r>
              <a:rPr lang="it-IT" sz="1600" dirty="0" smtClean="0"/>
              <a:t>, </a:t>
            </a:r>
            <a:r>
              <a:rPr lang="it-IT" sz="1600" dirty="0" smtClean="0"/>
              <a:t>CP </a:t>
            </a:r>
            <a:r>
              <a:rPr lang="it-IT" sz="1600" dirty="0" err="1" smtClean="0"/>
              <a:t>Start-up</a:t>
            </a:r>
            <a:r>
              <a:rPr lang="it-IT" sz="1600" dirty="0" smtClean="0"/>
              <a:t>, 24 settembre 2009 </a:t>
            </a:r>
            <a:r>
              <a:rPr lang="it-IT" sz="1600" dirty="0" smtClean="0"/>
              <a:t> </a:t>
            </a:r>
            <a:endParaRPr lang="it-IT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Your Interface: chi </a:t>
            </a:r>
            <a:r>
              <a:rPr smtClean="0"/>
              <a:t>siamo</a:t>
            </a:r>
            <a:endParaRPr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sz="1200" smtClean="0"/>
              <a:t>Your Interface SA è un’azienda che progetta siti web e applicazioni interattive.  </a:t>
            </a:r>
            <a:endParaRPr sz="1200" smtClean="0"/>
          </a:p>
          <a:p>
            <a:endParaRPr sz="1200" smtClean="0"/>
          </a:p>
          <a:p>
            <a:r>
              <a:rPr sz="1200" smtClean="0"/>
              <a:t>Nasce nel </a:t>
            </a:r>
            <a:r>
              <a:rPr sz="1200" smtClean="0"/>
              <a:t>2006, dallo </a:t>
            </a:r>
            <a:r>
              <a:rPr sz="1200" smtClean="0"/>
              <a:t>stesso anno è incubata presso l’Acceleratore d’impresa USI-SUPSI ed è supportata dal Centro Promozione Start-up (www.cpstartup.ch).  Da settembre 2008 è entrata nel Tecnopolo </a:t>
            </a:r>
            <a:r>
              <a:rPr sz="1200" smtClean="0"/>
              <a:t>Lugano. </a:t>
            </a:r>
          </a:p>
          <a:p>
            <a:endParaRPr sz="1200" smtClean="0"/>
          </a:p>
          <a:p>
            <a:r>
              <a:rPr sz="1200" smtClean="0"/>
              <a:t>I 3 fondatori si sono formati presso l'USI (Master e Dottorato), presso la quale hanno lavorato come ricercatori per 4 anni. </a:t>
            </a:r>
          </a:p>
          <a:p>
            <a:endParaRPr sz="1200" smtClean="0"/>
          </a:p>
          <a:p>
            <a:r>
              <a:rPr sz="1200" smtClean="0"/>
              <a:t>Attualmente impiega 7 persone. </a:t>
            </a:r>
          </a:p>
          <a:p>
            <a:endParaRPr sz="1200" smtClean="0"/>
          </a:p>
          <a:p>
            <a:r>
              <a:rPr sz="1200" smtClean="0"/>
              <a:t>Mission: </a:t>
            </a:r>
          </a:p>
          <a:p>
            <a:pPr>
              <a:buNone/>
            </a:pPr>
            <a:r>
              <a:rPr sz="1200" smtClean="0"/>
              <a:t>	</a:t>
            </a:r>
            <a:r>
              <a:rPr sz="1200" b="1" smtClean="0">
                <a:solidFill>
                  <a:schemeClr val="accent3">
                    <a:lumMod val="75000"/>
                  </a:schemeClr>
                </a:solidFill>
              </a:rPr>
              <a:t>“aiutiamo le aziende e le istituzioni a concepire e migliorare il proprio business e la propria comunicazione attraverso le nuove tecnologie, delineando strategie di successo e proponendole in modo convincente agli utenti finali”.</a:t>
            </a:r>
          </a:p>
          <a:p>
            <a:endParaRPr sz="120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0400EB-C20A-40E0-8D83-DC578A4A40D2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Cosa facciamo: </a:t>
            </a:r>
            <a:r>
              <a:rPr smtClean="0"/>
              <a:t>innovazione e scientificità</a:t>
            </a:r>
            <a:endParaRPr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smtClean="0"/>
              <a:t>L’innovazione di Your Interface è legata al </a:t>
            </a:r>
            <a:r>
              <a:rPr b="1" smtClean="0"/>
              <a:t>processo </a:t>
            </a:r>
            <a:r>
              <a:rPr smtClean="0"/>
              <a:t>e al </a:t>
            </a:r>
            <a:r>
              <a:rPr b="1" smtClean="0"/>
              <a:t>framework metodologico impiegato; </a:t>
            </a:r>
          </a:p>
          <a:p>
            <a:endParaRPr b="1" smtClean="0"/>
          </a:p>
          <a:p>
            <a:r>
              <a:rPr smtClean="0"/>
              <a:t>Grazie al framework YourScore è possibile coprire ogni fase di un progetto web definendo in modo chiaro ed efficace: </a:t>
            </a:r>
          </a:p>
          <a:p>
            <a:pPr lvl="1"/>
            <a:r>
              <a:rPr lang="it-IT" dirty="0" smtClean="0"/>
              <a:t>I requisiti comunicativi;</a:t>
            </a:r>
          </a:p>
          <a:p>
            <a:pPr lvl="1"/>
            <a:r>
              <a:rPr lang="it-IT" dirty="0" smtClean="0"/>
              <a:t>La struttura / architettura delle informazioni (tipi di contenuti, come accedervi e come navigare da un contenuto all’altro); </a:t>
            </a:r>
          </a:p>
          <a:p>
            <a:pPr lvl="1"/>
            <a:r>
              <a:rPr lang="it-IT" dirty="0" smtClean="0"/>
              <a:t>La tecnologia da impiegare;</a:t>
            </a:r>
          </a:p>
          <a:p>
            <a:pPr lvl="1"/>
            <a:r>
              <a:rPr lang="it-IT" dirty="0" smtClean="0"/>
              <a:t>L’interfaccia (sia a livello di layout che di grafica); </a:t>
            </a:r>
          </a:p>
          <a:p>
            <a:pPr lvl="1"/>
            <a:r>
              <a:rPr lang="it-IT" dirty="0" smtClean="0"/>
              <a:t>Il piano editoriale;</a:t>
            </a:r>
          </a:p>
          <a:p>
            <a:pPr lvl="1"/>
            <a:r>
              <a:rPr lang="it-IT" dirty="0" smtClean="0"/>
              <a:t>L’usabilità e l’accessibilità; </a:t>
            </a:r>
          </a:p>
          <a:p>
            <a:pPr lvl="1"/>
            <a:r>
              <a:rPr lang="it-IT" dirty="0" smtClean="0"/>
              <a:t>Le strategie di promozione online. </a:t>
            </a:r>
          </a:p>
          <a:p>
            <a:pPr lvl="1"/>
            <a:endParaRPr lang="fr-CH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0400EB-C20A-40E0-8D83-DC578A4A40D2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/>
              <a:t>Storia</a:t>
            </a:r>
            <a:r>
              <a:rPr lang="fr-CH" dirty="0" smtClean="0"/>
              <a:t> </a:t>
            </a:r>
            <a:r>
              <a:rPr lang="fr-CH" dirty="0" err="1" smtClean="0"/>
              <a:t>ed</a:t>
            </a:r>
            <a:r>
              <a:rPr lang="fr-CH" dirty="0" smtClean="0"/>
              <a:t> </a:t>
            </a:r>
            <a:r>
              <a:rPr lang="fr-CH" dirty="0" err="1" smtClean="0"/>
              <a:t>evoluzione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428624" y="1885920"/>
            <a:ext cx="8358218" cy="42862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sz="1200" smtClean="0"/>
              <a:t>2005</a:t>
            </a:r>
          </a:p>
          <a:p>
            <a:pPr lvl="1">
              <a:lnSpc>
                <a:spcPct val="90000"/>
              </a:lnSpc>
            </a:pPr>
            <a:r>
              <a:rPr lang="it-IT" sz="1100" b="1" dirty="0" smtClean="0"/>
              <a:t>Contatto con CP </a:t>
            </a:r>
            <a:r>
              <a:rPr lang="it-IT" sz="1100" b="1" dirty="0" err="1" smtClean="0"/>
              <a:t>Start-up</a:t>
            </a:r>
            <a:r>
              <a:rPr lang="it-IT" sz="1100" b="1" dirty="0" smtClean="0"/>
              <a:t> e </a:t>
            </a:r>
            <a:r>
              <a:rPr lang="it-IT" sz="1100" b="1" dirty="0" err="1" smtClean="0"/>
              <a:t>Pre-incubazione</a:t>
            </a:r>
            <a:r>
              <a:rPr lang="it-IT" sz="1100" b="1" dirty="0" smtClean="0"/>
              <a:t> Acceleratore d’Impresa </a:t>
            </a:r>
            <a:r>
              <a:rPr lang="it-IT" sz="1100" b="1" dirty="0" smtClean="0"/>
              <a:t>USI/SUPSI</a:t>
            </a:r>
          </a:p>
          <a:p>
            <a:pPr lvl="1">
              <a:lnSpc>
                <a:spcPct val="90000"/>
              </a:lnSpc>
            </a:pPr>
            <a:r>
              <a:rPr lang="it-IT" sz="1100" b="1" dirty="0" smtClean="0"/>
              <a:t>Corso di formazione Venture Idea e Venture Challenge organizzato dal CP </a:t>
            </a:r>
            <a:r>
              <a:rPr lang="it-IT" sz="1100" b="1" dirty="0" err="1" smtClean="0"/>
              <a:t>Start-up</a:t>
            </a:r>
            <a:endParaRPr lang="it-IT" sz="1100" dirty="0" smtClean="0"/>
          </a:p>
          <a:p>
            <a:pPr lvl="1">
              <a:lnSpc>
                <a:spcPct val="90000"/>
              </a:lnSpc>
            </a:pPr>
            <a:r>
              <a:rPr lang="it-IT" sz="1100" b="1" dirty="0" smtClean="0"/>
              <a:t>Elaborazione </a:t>
            </a:r>
            <a:r>
              <a:rPr lang="it-IT" sz="1100" b="1" dirty="0" smtClean="0"/>
              <a:t>Business </a:t>
            </a:r>
            <a:r>
              <a:rPr lang="it-IT" sz="1100" b="1" dirty="0" err="1" smtClean="0"/>
              <a:t>Plan</a:t>
            </a:r>
            <a:endParaRPr lang="it-IT" sz="1100" b="1" dirty="0" smtClean="0"/>
          </a:p>
          <a:p>
            <a:pPr lvl="1">
              <a:lnSpc>
                <a:spcPct val="90000"/>
              </a:lnSpc>
            </a:pPr>
            <a:r>
              <a:rPr lang="it-IT" sz="1100" dirty="0" smtClean="0"/>
              <a:t>Team</a:t>
            </a:r>
            <a:r>
              <a:rPr lang="it-IT" sz="1100" dirty="0" smtClean="0"/>
              <a:t>: 3 persone (fondatori) senza stipendio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Clienti: 0 </a:t>
            </a:r>
            <a:endParaRPr sz="1200" smtClean="0"/>
          </a:p>
          <a:p>
            <a:pPr>
              <a:lnSpc>
                <a:spcPct val="90000"/>
              </a:lnSpc>
            </a:pPr>
            <a:r>
              <a:rPr sz="1200" smtClean="0"/>
              <a:t>2006</a:t>
            </a:r>
          </a:p>
          <a:p>
            <a:pPr lvl="1">
              <a:lnSpc>
                <a:spcPct val="90000"/>
              </a:lnSpc>
            </a:pPr>
            <a:r>
              <a:rPr lang="it-IT" sz="1100" b="1" dirty="0" smtClean="0"/>
              <a:t>Messa in atto del Business </a:t>
            </a:r>
            <a:r>
              <a:rPr lang="it-IT" sz="1100" b="1" dirty="0" err="1" smtClean="0"/>
              <a:t>Plan</a:t>
            </a:r>
            <a:r>
              <a:rPr lang="it-IT" sz="1100" b="1" dirty="0" smtClean="0"/>
              <a:t> con l’obbiettivo di accelerare il </a:t>
            </a:r>
            <a:r>
              <a:rPr lang="it-IT" sz="1100" b="1" dirty="0" smtClean="0"/>
              <a:t>progetto</a:t>
            </a:r>
          </a:p>
          <a:p>
            <a:pPr lvl="1">
              <a:lnSpc>
                <a:spcPct val="90000"/>
              </a:lnSpc>
            </a:pPr>
            <a:r>
              <a:rPr lang="it-IT" sz="1100" b="1" dirty="0" smtClean="0"/>
              <a:t>Corso di formazione </a:t>
            </a:r>
            <a:r>
              <a:rPr lang="it-IT" sz="1100" b="1" dirty="0" smtClean="0"/>
              <a:t>Venture </a:t>
            </a:r>
            <a:r>
              <a:rPr lang="it-IT" sz="1100" b="1" dirty="0" smtClean="0"/>
              <a:t>Challenge </a:t>
            </a:r>
            <a:r>
              <a:rPr lang="it-IT" sz="1100" b="1" dirty="0" smtClean="0"/>
              <a:t>organizzato </a:t>
            </a:r>
            <a:r>
              <a:rPr lang="it-IT" sz="1100" b="1" dirty="0" smtClean="0"/>
              <a:t>dal CP </a:t>
            </a:r>
            <a:r>
              <a:rPr lang="it-IT" sz="1100" b="1" dirty="0" err="1" smtClean="0"/>
              <a:t>Start-up</a:t>
            </a:r>
            <a:endParaRPr lang="it-IT" sz="1100" b="1" dirty="0" smtClean="0"/>
          </a:p>
          <a:p>
            <a:pPr lvl="1">
              <a:lnSpc>
                <a:spcPct val="90000"/>
              </a:lnSpc>
            </a:pPr>
            <a:r>
              <a:rPr lang="it-IT" sz="1100" dirty="0" smtClean="0"/>
              <a:t>Tipi di Clienti: piccole imprese (</a:t>
            </a:r>
            <a:r>
              <a:rPr lang="it-IT" sz="1100" dirty="0" err="1" smtClean="0"/>
              <a:t>poche…</a:t>
            </a:r>
            <a:r>
              <a:rPr lang="it-IT" sz="11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Team: 4 persone senza stipendio</a:t>
            </a:r>
            <a:endParaRPr sz="1200" smtClean="0"/>
          </a:p>
          <a:p>
            <a:pPr>
              <a:lnSpc>
                <a:spcPct val="90000"/>
              </a:lnSpc>
            </a:pPr>
            <a:r>
              <a:rPr sz="1200" smtClean="0"/>
              <a:t>2007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Focus sulla </a:t>
            </a:r>
            <a:r>
              <a:rPr lang="it-IT" sz="1100" dirty="0" err="1" smtClean="0"/>
              <a:t>mission</a:t>
            </a:r>
            <a:r>
              <a:rPr lang="it-IT" sz="1100" dirty="0" smtClean="0"/>
              <a:t> e sulla ricerca di clienti </a:t>
            </a:r>
            <a:r>
              <a:rPr lang="it-IT" sz="1100" dirty="0" err="1" smtClean="0"/>
              <a:t>medio-grandi</a:t>
            </a:r>
            <a:endParaRPr lang="it-IT" sz="1100" dirty="0" smtClean="0"/>
          </a:p>
          <a:p>
            <a:pPr lvl="1">
              <a:lnSpc>
                <a:spcPct val="90000"/>
              </a:lnSpc>
            </a:pPr>
            <a:r>
              <a:rPr lang="it-IT" sz="1100" dirty="0" smtClean="0"/>
              <a:t>Tipi di Clienti: </a:t>
            </a:r>
            <a:r>
              <a:rPr lang="it-IT" sz="1100" dirty="0" err="1" smtClean="0"/>
              <a:t>medio-grandi</a:t>
            </a:r>
            <a:endParaRPr lang="it-IT" sz="1100" dirty="0" smtClean="0"/>
          </a:p>
          <a:p>
            <a:pPr lvl="1">
              <a:lnSpc>
                <a:spcPct val="90000"/>
              </a:lnSpc>
            </a:pPr>
            <a:r>
              <a:rPr lang="it-IT" sz="1100" dirty="0" smtClean="0"/>
              <a:t>Team: da settembre 6 (tutti stipendiati! ) e 4 consulenti esterni</a:t>
            </a:r>
          </a:p>
          <a:p>
            <a:pPr>
              <a:lnSpc>
                <a:spcPct val="90000"/>
              </a:lnSpc>
            </a:pPr>
            <a:r>
              <a:rPr sz="1200" smtClean="0"/>
              <a:t>2008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Acquisizione di nuovi importanti Clienti</a:t>
            </a:r>
          </a:p>
          <a:p>
            <a:pPr lvl="1">
              <a:lnSpc>
                <a:spcPct val="90000"/>
              </a:lnSpc>
            </a:pPr>
            <a:r>
              <a:rPr lang="it-IT" sz="1100" b="1" dirty="0" smtClean="0"/>
              <a:t>Dall’Acceleratore d’impresa al </a:t>
            </a:r>
            <a:r>
              <a:rPr lang="it-IT" sz="1100" b="1" dirty="0" err="1" smtClean="0"/>
              <a:t>Tecnopolo</a:t>
            </a:r>
            <a:r>
              <a:rPr lang="it-IT" sz="1100" b="1" dirty="0" smtClean="0"/>
              <a:t> </a:t>
            </a:r>
            <a:r>
              <a:rPr lang="it-IT" sz="1100" b="1" dirty="0" smtClean="0"/>
              <a:t>Lugano </a:t>
            </a:r>
            <a:r>
              <a:rPr lang="it-IT" sz="1100" b="1" dirty="0" smtClean="0"/>
              <a:t>(settembre 2008)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Team: 6 e 3 consulenti esterni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Raddoppiato il fatturato del 2007</a:t>
            </a:r>
          </a:p>
          <a:p>
            <a:r>
              <a:rPr lang="fr-CH" sz="1200" dirty="0" smtClean="0"/>
              <a:t>2009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Team: 7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Acquisizione di nuovi importanti Clienti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Obiettivo fatturato: incremento del 30%</a:t>
            </a:r>
          </a:p>
          <a:p>
            <a:pPr lvl="1">
              <a:lnSpc>
                <a:spcPct val="90000"/>
              </a:lnSpc>
            </a:pPr>
            <a:r>
              <a:rPr lang="it-IT" sz="1100" dirty="0" smtClean="0"/>
              <a:t>Potenziamento </a:t>
            </a:r>
            <a:r>
              <a:rPr lang="it-IT" sz="1100" dirty="0" err="1" smtClean="0"/>
              <a:t>Unit</a:t>
            </a:r>
            <a:r>
              <a:rPr lang="it-IT" sz="1100" dirty="0" smtClean="0"/>
              <a:t> </a:t>
            </a:r>
            <a:r>
              <a:rPr lang="it-IT" sz="1100" dirty="0" err="1" smtClean="0"/>
              <a:t>Webmarketing</a:t>
            </a:r>
            <a:endParaRPr lang="it-IT" sz="1100" dirty="0" smtClean="0"/>
          </a:p>
          <a:p>
            <a:pPr lvl="1"/>
            <a:endParaRPr lang="en-US" sz="12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0400EB-C20A-40E0-8D83-DC578A4A40D2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err="1" smtClean="0"/>
              <a:t>Alcune</a:t>
            </a:r>
            <a:r>
              <a:rPr lang="fr-CH" dirty="0" smtClean="0"/>
              <a:t> </a:t>
            </a:r>
            <a:r>
              <a:rPr lang="fr-CH" dirty="0" err="1" smtClean="0"/>
              <a:t>referenze</a:t>
            </a:r>
            <a:endParaRPr lang="en-US" dirty="0"/>
          </a:p>
        </p:txBody>
      </p:sp>
      <p:sp>
        <p:nvSpPr>
          <p:cNvPr id="14" name="Sottotitolo 1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0400EB-C20A-40E0-8D83-DC578A4A40D2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pic>
        <p:nvPicPr>
          <p:cNvPr id="1026" name="Picture 2" descr="C:\DOCUME~1\ADMINI~1\LOCALS~1\Temp\VMwareDnD\477bb590\MH_logo_RS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562600"/>
            <a:ext cx="2905125" cy="552450"/>
          </a:xfrm>
          <a:prstGeom prst="rect">
            <a:avLst/>
          </a:prstGeom>
          <a:noFill/>
        </p:spPr>
      </p:pic>
      <p:pic>
        <p:nvPicPr>
          <p:cNvPr id="1027" name="Picture 3" descr="C:\DOCUME~1\ADMINI~1\LOCALS~1\Temp\VMwareDnD\94978727\Whirlpool-Euro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362200"/>
            <a:ext cx="2095500" cy="952500"/>
          </a:xfrm>
          <a:prstGeom prst="rect">
            <a:avLst/>
          </a:prstGeom>
          <a:noFill/>
        </p:spPr>
      </p:pic>
      <p:pic>
        <p:nvPicPr>
          <p:cNvPr id="1028" name="Picture 4" descr="C:\DOCUME~1\ADMINI~1\LOCALS~1\Temp\VMwareDnD\db6a1ce7\Universita-Cattolica-del-Sacro-Cuo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4120" y="2133600"/>
            <a:ext cx="2849880" cy="1295400"/>
          </a:xfrm>
          <a:prstGeom prst="rect">
            <a:avLst/>
          </a:prstGeom>
          <a:noFill/>
        </p:spPr>
      </p:pic>
      <p:pic>
        <p:nvPicPr>
          <p:cNvPr id="1029" name="Picture 5" descr="C:\DOCUME~1\ADMINI~1\LOCALS~1\Temp\VMwareDnD\d9e91b6b\Alto-Commissariato-delle-Nazioni-Unite-per-i-Rifugiat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09800"/>
            <a:ext cx="2095500" cy="952500"/>
          </a:xfrm>
          <a:prstGeom prst="rect">
            <a:avLst/>
          </a:prstGeom>
          <a:noFill/>
        </p:spPr>
      </p:pic>
      <p:pic>
        <p:nvPicPr>
          <p:cNvPr id="1030" name="Picture 6" descr="C:\DOCUME~1\ADMINI~1\LOCALS~1\Temp\VMwareDnD\961e8094\Gruppo-Y2K-Communicati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372100"/>
            <a:ext cx="2095500" cy="952500"/>
          </a:xfrm>
          <a:prstGeom prst="rect">
            <a:avLst/>
          </a:prstGeom>
          <a:noFill/>
        </p:spPr>
      </p:pic>
      <p:pic>
        <p:nvPicPr>
          <p:cNvPr id="1031" name="Picture 7" descr="C:\DOCUME~1\ADMINI~1\LOCALS~1\Temp\VMwareDnD\941c869a\Banca-Popolare-di-Sondrio-Suiss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3848100"/>
            <a:ext cx="2095500" cy="952500"/>
          </a:xfrm>
          <a:prstGeom prst="rect">
            <a:avLst/>
          </a:prstGeom>
          <a:noFill/>
        </p:spPr>
      </p:pic>
      <p:pic>
        <p:nvPicPr>
          <p:cNvPr id="1032" name="Picture 8" descr="C:\DOCUME~1\ADMINI~1\LOCALS~1\Temp\VMwareDnD\dbe11d5a\Festival-del-Film-Locarn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" y="5372100"/>
            <a:ext cx="2095500" cy="952500"/>
          </a:xfrm>
          <a:prstGeom prst="rect">
            <a:avLst/>
          </a:prstGeom>
          <a:noFill/>
        </p:spPr>
      </p:pic>
      <p:pic>
        <p:nvPicPr>
          <p:cNvPr id="1033" name="Picture 9" descr="C:\DOCUME~1\ADMINI~1\LOCALS~1\Temp\VMwareDnD\c9e12b12\Gruppo-BravoFly-S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3810000"/>
            <a:ext cx="2095500" cy="952500"/>
          </a:xfrm>
          <a:prstGeom prst="rect">
            <a:avLst/>
          </a:prstGeom>
          <a:noFill/>
        </p:spPr>
      </p:pic>
      <p:pic>
        <p:nvPicPr>
          <p:cNvPr id="1034" name="Picture 10" descr="C:\DOCUME~1\ADMINI~1\LOCALS~1\Temp\VMwareDnD\8495b740\Lindt-Spruengli-Itali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3657600"/>
            <a:ext cx="268224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1000" y="1362706"/>
            <a:ext cx="9601200" cy="428628"/>
          </a:xfrm>
        </p:spPr>
        <p:txBody>
          <a:bodyPr/>
          <a:lstStyle/>
          <a:p>
            <a:r>
              <a:rPr lang="fr-CH" sz="1800" dirty="0" smtClean="0"/>
              <a:t>CP Start-up: </a:t>
            </a:r>
            <a:r>
              <a:rPr lang="fr-CH" sz="1800" dirty="0" err="1" smtClean="0"/>
              <a:t>elemento</a:t>
            </a:r>
            <a:r>
              <a:rPr lang="fr-CH" sz="1800" dirty="0" smtClean="0"/>
              <a:t> fondamentale per la </a:t>
            </a:r>
            <a:r>
              <a:rPr lang="fr-CH" sz="1800" dirty="0" err="1" smtClean="0"/>
              <a:t>creazione</a:t>
            </a:r>
            <a:r>
              <a:rPr lang="fr-CH" sz="1800" dirty="0" smtClean="0"/>
              <a:t> di </a:t>
            </a:r>
            <a:r>
              <a:rPr lang="fr-CH" sz="1800" dirty="0" err="1" smtClean="0"/>
              <a:t>un’ecosistema</a:t>
            </a:r>
            <a:r>
              <a:rPr lang="fr-CH" sz="1800" dirty="0" smtClean="0"/>
              <a:t> </a:t>
            </a:r>
            <a:r>
              <a:rPr lang="fr-CH" sz="1800" dirty="0" err="1" smtClean="0"/>
              <a:t>imprenditoriale</a:t>
            </a:r>
            <a:endParaRPr lang="en-US" sz="1800" dirty="0"/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0400EB-C20A-40E0-8D83-DC578A4A40D2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9" name="Rettangolo arrotondato 8"/>
          <p:cNvSpPr/>
          <p:nvPr/>
        </p:nvSpPr>
        <p:spPr>
          <a:xfrm>
            <a:off x="990600" y="25908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 smtClean="0"/>
              <a:t>Formazione</a:t>
            </a:r>
            <a:endParaRPr lang="en-US" sz="1800" b="1" dirty="0"/>
          </a:p>
        </p:txBody>
      </p:sp>
      <p:sp>
        <p:nvSpPr>
          <p:cNvPr id="10" name="Rettangolo arrotondato 9"/>
          <p:cNvSpPr/>
          <p:nvPr/>
        </p:nvSpPr>
        <p:spPr>
          <a:xfrm>
            <a:off x="3657600" y="25908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 smtClean="0"/>
              <a:t>Logistica</a:t>
            </a:r>
            <a:endParaRPr lang="en-US" sz="1800" b="1" dirty="0"/>
          </a:p>
        </p:txBody>
      </p:sp>
      <p:sp>
        <p:nvSpPr>
          <p:cNvPr id="11" name="Rettangolo arrotondato 10"/>
          <p:cNvSpPr/>
          <p:nvPr/>
        </p:nvSpPr>
        <p:spPr>
          <a:xfrm>
            <a:off x="6324600" y="2590800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 smtClean="0"/>
              <a:t>Consulenza</a:t>
            </a:r>
            <a:endParaRPr lang="en-US" sz="1800" b="1" dirty="0"/>
          </a:p>
        </p:txBody>
      </p:sp>
      <p:sp>
        <p:nvSpPr>
          <p:cNvPr id="12" name="Rettangolo arrotondato 11"/>
          <p:cNvSpPr/>
          <p:nvPr/>
        </p:nvSpPr>
        <p:spPr>
          <a:xfrm>
            <a:off x="914400" y="5311914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 smtClean="0"/>
              <a:t>Risorse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Umane</a:t>
            </a:r>
            <a:endParaRPr lang="en-US" sz="1800" b="1" dirty="0"/>
          </a:p>
        </p:txBody>
      </p:sp>
      <p:sp>
        <p:nvSpPr>
          <p:cNvPr id="13" name="Rettangolo arrotondato 12"/>
          <p:cNvSpPr/>
          <p:nvPr/>
        </p:nvSpPr>
        <p:spPr>
          <a:xfrm>
            <a:off x="3657600" y="4038600"/>
            <a:ext cx="16002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err="1" smtClean="0"/>
              <a:t>Finanziamenti</a:t>
            </a:r>
            <a:endParaRPr lang="en-US" sz="1800" b="1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6324600" y="5311914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smtClean="0"/>
              <a:t>Networking</a:t>
            </a:r>
            <a:endParaRPr lang="en-US" sz="1800" b="1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3657600" y="5311914"/>
            <a:ext cx="1600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b="1" dirty="0" smtClean="0"/>
              <a:t>Business </a:t>
            </a:r>
            <a:r>
              <a:rPr lang="fr-CH" sz="1800" b="1" dirty="0" err="1" smtClean="0"/>
              <a:t>Opportunities</a:t>
            </a:r>
            <a:endParaRPr lang="en-US" sz="18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14400" y="31343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1400" dirty="0" smtClean="0">
                <a:latin typeface="Verdana" pitchFamily="34" charset="0"/>
              </a:rPr>
              <a:t>  </a:t>
            </a:r>
            <a:r>
              <a:rPr lang="fr-CH" sz="1200" dirty="0" smtClean="0">
                <a:latin typeface="Verdana" pitchFamily="34" charset="0"/>
              </a:rPr>
              <a:t>USI</a:t>
            </a:r>
            <a:endParaRPr lang="fr-CH" sz="1400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rgbClr val="4F81BD"/>
                </a:solidFill>
                <a:latin typeface="Verdana" pitchFamily="34" charset="0"/>
              </a:rPr>
              <a:t>  </a:t>
            </a:r>
            <a:r>
              <a:rPr lang="fr-CH" sz="1200" b="1" dirty="0" err="1" smtClean="0">
                <a:solidFill>
                  <a:srgbClr val="4F81BD"/>
                </a:solidFill>
                <a:latin typeface="Verdana" pitchFamily="34" charset="0"/>
              </a:rPr>
              <a:t>Venturelab</a:t>
            </a:r>
            <a:endParaRPr lang="en-US" sz="1400" b="1" dirty="0">
              <a:solidFill>
                <a:srgbClr val="4F81BD"/>
              </a:solidFill>
              <a:latin typeface="Verdana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581400" y="3124200"/>
            <a:ext cx="251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rgbClr val="4F81BD"/>
                </a:solidFill>
                <a:latin typeface="Verdana" pitchFamily="34" charset="0"/>
              </a:rPr>
              <a:t>  </a:t>
            </a:r>
            <a:r>
              <a:rPr lang="fr-CH" sz="1200" b="1" dirty="0" err="1" smtClean="0">
                <a:solidFill>
                  <a:srgbClr val="4F81BD"/>
                </a:solidFill>
                <a:latin typeface="Verdana" pitchFamily="34" charset="0"/>
              </a:rPr>
              <a:t>Acceleratore</a:t>
            </a:r>
            <a:r>
              <a:rPr lang="fr-CH" sz="1200" b="1" dirty="0" smtClean="0">
                <a:solidFill>
                  <a:srgbClr val="4F81BD"/>
                </a:solidFill>
                <a:latin typeface="Verdana" pitchFamily="34" charset="0"/>
              </a:rPr>
              <a:t> d’</a:t>
            </a:r>
            <a:r>
              <a:rPr lang="fr-CH" sz="1200" b="1" dirty="0" err="1" smtClean="0">
                <a:solidFill>
                  <a:srgbClr val="4F81BD"/>
                </a:solidFill>
                <a:latin typeface="Verdana" pitchFamily="34" charset="0"/>
              </a:rPr>
              <a:t>Impresa</a:t>
            </a:r>
            <a:endParaRPr lang="fr-CH" sz="1200" b="1" dirty="0" smtClean="0">
              <a:solidFill>
                <a:srgbClr val="4F81BD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latin typeface="Verdana" pitchFamily="34" charset="0"/>
              </a:rPr>
              <a:t>  </a:t>
            </a:r>
            <a:r>
              <a:rPr lang="fr-CH" sz="1200" dirty="0" err="1" smtClean="0">
                <a:latin typeface="Verdana" pitchFamily="34" charset="0"/>
              </a:rPr>
              <a:t>Tecnopolo</a:t>
            </a:r>
            <a:r>
              <a:rPr lang="fr-CH" sz="1200" dirty="0" smtClean="0">
                <a:latin typeface="Verdana" pitchFamily="34" charset="0"/>
              </a:rPr>
              <a:t> Lugano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248400" y="3124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1400" b="1" dirty="0" smtClean="0">
                <a:solidFill>
                  <a:srgbClr val="4F81BD"/>
                </a:solidFill>
                <a:latin typeface="Verdana" pitchFamily="34" charset="0"/>
              </a:rPr>
              <a:t>  </a:t>
            </a:r>
            <a:r>
              <a:rPr lang="fr-CH" sz="1200" b="1" dirty="0" smtClean="0">
                <a:solidFill>
                  <a:srgbClr val="4F81BD"/>
                </a:solidFill>
                <a:latin typeface="Verdana" pitchFamily="34" charset="0"/>
              </a:rPr>
              <a:t>CP Start-up</a:t>
            </a:r>
            <a:endParaRPr lang="fr-CH" sz="1400" b="1" dirty="0" smtClean="0">
              <a:solidFill>
                <a:srgbClr val="4F81BD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latin typeface="Verdana" pitchFamily="34" charset="0"/>
              </a:rPr>
              <a:t>  </a:t>
            </a:r>
            <a:r>
              <a:rPr lang="fr-CH" sz="1200" dirty="0" err="1" smtClean="0">
                <a:latin typeface="Verdana" pitchFamily="34" charset="0"/>
              </a:rPr>
              <a:t>Tecnopolo</a:t>
            </a:r>
            <a:r>
              <a:rPr lang="fr-CH" sz="1200" dirty="0" smtClean="0">
                <a:latin typeface="Verdana" pitchFamily="34" charset="0"/>
              </a:rPr>
              <a:t> Lugano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324600" y="588478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1200" b="1" dirty="0" smtClean="0">
                <a:solidFill>
                  <a:srgbClr val="4F81BD"/>
                </a:solidFill>
                <a:latin typeface="Verdana" pitchFamily="34" charset="0"/>
              </a:rPr>
              <a:t>  </a:t>
            </a:r>
            <a:r>
              <a:rPr lang="fr-CH" sz="1200" b="1" dirty="0" err="1" smtClean="0">
                <a:solidFill>
                  <a:srgbClr val="4F81BD"/>
                </a:solidFill>
                <a:latin typeface="Verdana" pitchFamily="34" charset="0"/>
              </a:rPr>
              <a:t>Venturelab</a:t>
            </a:r>
            <a:r>
              <a:rPr lang="fr-CH" sz="1200" b="1" dirty="0" smtClean="0">
                <a:solidFill>
                  <a:srgbClr val="4F81BD"/>
                </a:solidFill>
                <a:latin typeface="Verdana" pitchFamily="34" charset="0"/>
              </a:rPr>
              <a:t> / CP Start-up </a:t>
            </a:r>
          </a:p>
          <a:p>
            <a:pPr>
              <a:buFont typeface="Arial" pitchFamily="34" charset="0"/>
              <a:buChar char="•"/>
            </a:pPr>
            <a:r>
              <a:rPr lang="fr-CH" sz="1200" b="1" dirty="0" smtClean="0">
                <a:solidFill>
                  <a:srgbClr val="4F81BD"/>
                </a:solidFill>
                <a:latin typeface="Verdana" pitchFamily="34" charset="0"/>
              </a:rPr>
              <a:t>  </a:t>
            </a:r>
            <a:r>
              <a:rPr lang="fr-CH" sz="1200" b="1" dirty="0" err="1" smtClean="0">
                <a:solidFill>
                  <a:srgbClr val="4F81BD"/>
                </a:solidFill>
                <a:latin typeface="Verdana" pitchFamily="34" charset="0"/>
              </a:rPr>
              <a:t>Eventi</a:t>
            </a:r>
            <a:r>
              <a:rPr lang="fr-CH" sz="1200" b="1" dirty="0" smtClean="0">
                <a:solidFill>
                  <a:srgbClr val="4F81BD"/>
                </a:solidFill>
                <a:latin typeface="Verdana" pitchFamily="34" charset="0"/>
              </a:rPr>
              <a:t> (es. Venture </a:t>
            </a:r>
            <a:r>
              <a:rPr lang="fr-CH" sz="1200" b="1" dirty="0" err="1" smtClean="0">
                <a:solidFill>
                  <a:srgbClr val="4F81BD"/>
                </a:solidFill>
                <a:latin typeface="Verdana" pitchFamily="34" charset="0"/>
              </a:rPr>
              <a:t>Aperos</a:t>
            </a:r>
            <a:r>
              <a:rPr lang="fr-CH" sz="1200" b="1" dirty="0" smtClean="0">
                <a:solidFill>
                  <a:srgbClr val="4F81BD"/>
                </a:solidFill>
                <a:latin typeface="Verdana" pitchFamily="34" charset="0"/>
              </a:rPr>
              <a:t>)</a:t>
            </a:r>
            <a:endParaRPr lang="fr-CH" sz="1200" b="1" dirty="0" smtClean="0">
              <a:solidFill>
                <a:srgbClr val="4F81BD"/>
              </a:solidFill>
              <a:latin typeface="Verdana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8200" y="58453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CH" sz="1400" dirty="0" smtClean="0">
                <a:solidFill>
                  <a:schemeClr val="tx1"/>
                </a:solidFill>
                <a:latin typeface="Verdana" pitchFamily="34" charset="0"/>
              </a:rPr>
              <a:t>  </a:t>
            </a:r>
            <a:r>
              <a:rPr lang="fr-CH" sz="1200" dirty="0" smtClean="0">
                <a:solidFill>
                  <a:schemeClr val="tx1"/>
                </a:solidFill>
                <a:latin typeface="Verdana" pitchFamily="34" charset="0"/>
              </a:rPr>
              <a:t>USI</a:t>
            </a:r>
            <a:endParaRPr lang="fr-CH" sz="1400" dirty="0" smtClean="0">
              <a:solidFill>
                <a:schemeClr val="tx1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fr-CH" sz="1400" dirty="0" smtClean="0">
                <a:latin typeface="Verdana" pitchFamily="34" charset="0"/>
              </a:rPr>
              <a:t>  </a:t>
            </a:r>
            <a:r>
              <a:rPr lang="fr-CH" sz="1200" dirty="0" smtClean="0">
                <a:latin typeface="Verdana" pitchFamily="34" charset="0"/>
              </a:rPr>
              <a:t>SUPSI</a:t>
            </a:r>
          </a:p>
          <a:p>
            <a:pPr>
              <a:buFont typeface="Arial" pitchFamily="34" charset="0"/>
              <a:buChar char="•"/>
            </a:pPr>
            <a:r>
              <a:rPr lang="fr-CH" sz="1200" dirty="0" smtClean="0">
                <a:latin typeface="Verdana" pitchFamily="34" charset="0"/>
              </a:rPr>
              <a:t>  </a:t>
            </a:r>
            <a:r>
              <a:rPr lang="fr-CH" sz="1200" dirty="0" err="1" smtClean="0">
                <a:latin typeface="Verdana" pitchFamily="34" charset="0"/>
              </a:rPr>
              <a:t>Politecnico</a:t>
            </a:r>
            <a:r>
              <a:rPr lang="fr-CH" sz="1200" dirty="0" smtClean="0">
                <a:latin typeface="Verdana" pitchFamily="34" charset="0"/>
              </a:rPr>
              <a:t> di Milano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34" name="Freccia a destra 33"/>
          <p:cNvSpPr/>
          <p:nvPr/>
        </p:nvSpPr>
        <p:spPr>
          <a:xfrm>
            <a:off x="2743200" y="2743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ccia a destra 34"/>
          <p:cNvSpPr/>
          <p:nvPr/>
        </p:nvSpPr>
        <p:spPr>
          <a:xfrm>
            <a:off x="5410200" y="2743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ccia a destra 35"/>
          <p:cNvSpPr/>
          <p:nvPr/>
        </p:nvSpPr>
        <p:spPr>
          <a:xfrm rot="5400000">
            <a:off x="6476999" y="4343400"/>
            <a:ext cx="1371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ccia a destra 36"/>
          <p:cNvSpPr/>
          <p:nvPr/>
        </p:nvSpPr>
        <p:spPr>
          <a:xfrm rot="10800000">
            <a:off x="5334000" y="5388114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ccia a destra 37"/>
          <p:cNvSpPr/>
          <p:nvPr/>
        </p:nvSpPr>
        <p:spPr>
          <a:xfrm rot="10800000">
            <a:off x="2667001" y="5388114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sellaDiTesto 23"/>
          <p:cNvSpPr txBox="1"/>
          <p:nvPr/>
        </p:nvSpPr>
        <p:spPr>
          <a:xfrm>
            <a:off x="914400" y="6858000"/>
            <a:ext cx="373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b="1" dirty="0" smtClean="0">
                <a:solidFill>
                  <a:srgbClr val="4F81BD"/>
                </a:solidFill>
                <a:latin typeface="Verdana" pitchFamily="34" charset="0"/>
              </a:rPr>
              <a:t>In </a:t>
            </a:r>
            <a:r>
              <a:rPr lang="fr-CH" sz="1100" b="1" dirty="0" err="1" smtClean="0">
                <a:solidFill>
                  <a:srgbClr val="4F81BD"/>
                </a:solidFill>
                <a:latin typeface="Verdana" pitchFamily="34" charset="0"/>
              </a:rPr>
              <a:t>b</a:t>
            </a:r>
            <a:r>
              <a:rPr lang="fr-CH" sz="1100" b="1" dirty="0" err="1" smtClean="0">
                <a:solidFill>
                  <a:srgbClr val="4F81BD"/>
                </a:solidFill>
                <a:latin typeface="Verdana" pitchFamily="34" charset="0"/>
              </a:rPr>
              <a:t>lu</a:t>
            </a:r>
            <a:r>
              <a:rPr lang="fr-CH" sz="1100" b="1" dirty="0" smtClean="0">
                <a:solidFill>
                  <a:srgbClr val="4F81BD"/>
                </a:solidFill>
                <a:latin typeface="Verdana" pitchFamily="34" charset="0"/>
              </a:rPr>
              <a:t>: </a:t>
            </a:r>
            <a:r>
              <a:rPr lang="fr-CH" sz="1100" b="1" dirty="0" err="1" smtClean="0">
                <a:solidFill>
                  <a:srgbClr val="4F81BD"/>
                </a:solidFill>
                <a:latin typeface="Verdana" pitchFamily="34" charset="0"/>
              </a:rPr>
              <a:t>attività</a:t>
            </a:r>
            <a:r>
              <a:rPr lang="fr-CH" sz="1100" b="1" dirty="0" smtClean="0">
                <a:solidFill>
                  <a:srgbClr val="4F81BD"/>
                </a:solidFill>
                <a:latin typeface="Verdana" pitchFamily="34" charset="0"/>
              </a:rPr>
              <a:t> </a:t>
            </a:r>
            <a:r>
              <a:rPr lang="fr-CH" sz="1100" b="1" dirty="0" err="1" smtClean="0">
                <a:solidFill>
                  <a:srgbClr val="4F81BD"/>
                </a:solidFill>
                <a:latin typeface="Verdana" pitchFamily="34" charset="0"/>
              </a:rPr>
              <a:t>legate</a:t>
            </a:r>
            <a:r>
              <a:rPr lang="fr-CH" sz="1100" b="1" dirty="0" smtClean="0">
                <a:solidFill>
                  <a:srgbClr val="4F81BD"/>
                </a:solidFill>
                <a:latin typeface="Verdana" pitchFamily="34" charset="0"/>
              </a:rPr>
              <a:t> al CP Start-up</a:t>
            </a:r>
            <a:endParaRPr lang="en-US" sz="105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Per </a:t>
            </a:r>
            <a:r>
              <a:rPr lang="fr-CH" dirty="0" err="1" smtClean="0"/>
              <a:t>maggiori</a:t>
            </a:r>
            <a:r>
              <a:rPr lang="fr-CH" dirty="0" smtClean="0"/>
              <a:t> </a:t>
            </a:r>
            <a:r>
              <a:rPr lang="fr-CH" dirty="0" err="1" smtClean="0"/>
              <a:t>informazioni</a:t>
            </a:r>
            <a:r>
              <a:rPr lang="fr-CH" dirty="0" smtClean="0"/>
              <a:t>: </a:t>
            </a:r>
            <a:endParaRPr lang="en-US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smtClean="0"/>
              <a:t>Your Interface SA</a:t>
            </a:r>
          </a:p>
          <a:p>
            <a:pPr>
              <a:buNone/>
            </a:pPr>
            <a:r>
              <a:rPr smtClean="0"/>
              <a:t>Via della Posta 10  </a:t>
            </a:r>
          </a:p>
          <a:p>
            <a:pPr>
              <a:buNone/>
            </a:pPr>
            <a:r>
              <a:rPr smtClean="0"/>
              <a:t>6934 Bioggio, Switzerland  </a:t>
            </a:r>
          </a:p>
          <a:p>
            <a:pPr>
              <a:buNone/>
            </a:pPr>
            <a:endParaRPr smtClean="0"/>
          </a:p>
          <a:p>
            <a:pPr>
              <a:buNone/>
            </a:pPr>
            <a:r>
              <a:rPr smtClean="0"/>
              <a:t>Telefono: +41 (0)78 780 02 70   </a:t>
            </a:r>
          </a:p>
          <a:p>
            <a:pPr>
              <a:buNone/>
            </a:pPr>
            <a:r>
              <a:rPr smtClean="0"/>
              <a:t>Fax: +41 (0)91 260 62 68</a:t>
            </a:r>
          </a:p>
          <a:p>
            <a:pPr>
              <a:buNone/>
            </a:pPr>
            <a:r>
              <a:rPr smtClean="0"/>
              <a:t>Email: contact@yourinterface.ch  </a:t>
            </a:r>
          </a:p>
          <a:p>
            <a:pPr>
              <a:buNone/>
            </a:pPr>
            <a:r>
              <a:rPr smtClean="0">
                <a:hlinkClick r:id="rId2"/>
              </a:rPr>
              <a:t>www.yourinterface.ch</a:t>
            </a:r>
            <a:r>
              <a:rPr smtClean="0"/>
              <a:t>  </a:t>
            </a:r>
          </a:p>
          <a:p>
            <a:endParaRPr lang="en-US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80400EB-C20A-40E0-8D83-DC578A4A40D2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_YI_v.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uoto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Vu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inter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Template_YI_v.4</Template>
  <TotalTime>291</TotalTime>
  <Pages>0</Pages>
  <Words>444</Words>
  <Characters>0</Characters>
  <PresentationFormat>Personalizzato</PresentationFormat>
  <Lines>0</Lines>
  <Paragraphs>85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Template_YI_v.4</vt:lpstr>
      <vt:lpstr>Sezione</vt:lpstr>
      <vt:lpstr>Slide interna</vt:lpstr>
      <vt:lpstr>CP Start-up: un’occasione unica!    Conferenza stampa@USI, CP Start-up, 24 settembre 2009  </vt:lpstr>
      <vt:lpstr>Your Interface: chi siamo</vt:lpstr>
      <vt:lpstr>Cosa facciamo: innovazione e scientificità</vt:lpstr>
      <vt:lpstr>Storia ed evoluzione</vt:lpstr>
      <vt:lpstr>Alcune referenze</vt:lpstr>
      <vt:lpstr>CP Start-up: elemento fondamentale per la creazione di un’ecosistema imprenditoriale</vt:lpstr>
      <vt:lpstr>Per maggiori informazioni: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Ticino Valley? Perché no? Il caso Your Interface  Dr. Luca Triacca, CEO Your Interface SA  Lugano Communication Forum 2009, 21 Aprile 2009. </dc:title>
  <dc:subject/>
  <dc:creator>Luca Triacca</dc:creator>
  <cp:keywords/>
  <dc:description/>
  <cp:lastModifiedBy>Luca Triacca</cp:lastModifiedBy>
  <cp:revision>22</cp:revision>
  <dcterms:created xsi:type="dcterms:W3CDTF">2009-04-17T10:23:27Z</dcterms:created>
  <dcterms:modified xsi:type="dcterms:W3CDTF">2009-09-12T01:30:58Z</dcterms:modified>
</cp:coreProperties>
</file>